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44" r:id="rId5"/>
    <p:sldMasterId id="2147483729" r:id="rId6"/>
    <p:sldMasterId id="2147483714" r:id="rId7"/>
  </p:sldMasterIdLst>
  <p:notesMasterIdLst>
    <p:notesMasterId r:id="rId18"/>
  </p:notesMasterIdLst>
  <p:handoutMasterIdLst>
    <p:handoutMasterId r:id="rId19"/>
  </p:handoutMasterIdLst>
  <p:sldIdLst>
    <p:sldId id="256" r:id="rId8"/>
    <p:sldId id="594" r:id="rId9"/>
    <p:sldId id="609" r:id="rId10"/>
    <p:sldId id="679" r:id="rId11"/>
    <p:sldId id="650" r:id="rId12"/>
    <p:sldId id="681" r:id="rId13"/>
    <p:sldId id="682" r:id="rId14"/>
    <p:sldId id="651" r:id="rId15"/>
    <p:sldId id="677" r:id="rId16"/>
    <p:sldId id="678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0B241-4BC7-43BB-A448-FC71BD903AE3}">
          <p14:sldIdLst>
            <p14:sldId id="256"/>
            <p14:sldId id="594"/>
            <p14:sldId id="609"/>
            <p14:sldId id="679"/>
            <p14:sldId id="650"/>
            <p14:sldId id="681"/>
            <p14:sldId id="682"/>
            <p14:sldId id="651"/>
            <p14:sldId id="677"/>
            <p14:sldId id="6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Kelley" initials="JK" lastIdx="1" clrIdx="0">
    <p:extLst/>
  </p:cmAuthor>
  <p:cmAuthor id="2" name="Jeremy Jensen" initials="JJ" lastIdx="11" clrIdx="1">
    <p:extLst/>
  </p:cmAuthor>
  <p:cmAuthor id="3" name="Malini Silva" initials="MS" lastIdx="45" clrIdx="2">
    <p:extLst/>
  </p:cmAuthor>
  <p:cmAuthor id="4" name="User" initials="U" lastIdx="2" clrIdx="3">
    <p:extLst/>
  </p:cmAuthor>
  <p:cmAuthor id="5" name="Janhavi Deorukhkar" initials="JD" lastIdx="2" clrIdx="4">
    <p:extLst/>
  </p:cmAuthor>
  <p:cmAuthor id="6" name="Silva, Malini" initials="SM" lastIdx="39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B23"/>
    <a:srgbClr val="D2492A"/>
    <a:srgbClr val="85D0CD"/>
    <a:srgbClr val="A7C539"/>
    <a:srgbClr val="279EB0"/>
    <a:srgbClr val="FFCD00"/>
    <a:srgbClr val="00B6C9"/>
    <a:srgbClr val="FEC92F"/>
    <a:srgbClr val="A40084"/>
    <a:srgbClr val="DCE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88828" autoAdjust="0"/>
  </p:normalViewPr>
  <p:slideViewPr>
    <p:cSldViewPr snapToGrid="0" snapToObjects="1">
      <p:cViewPr varScale="1">
        <p:scale>
          <a:sx n="60" d="100"/>
          <a:sy n="60" d="100"/>
        </p:scale>
        <p:origin x="29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61888-C737-4A85-90DC-0C67DD9308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697" cy="458447"/>
          </a:xfrm>
          <a:prstGeom prst="rect">
            <a:avLst/>
          </a:prstGeom>
        </p:spPr>
        <p:txBody>
          <a:bodyPr vert="horz" lIns="89584" tIns="44792" rIns="89584" bIns="447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BA96C-A2B5-4AFF-A088-1A145DBD7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753" y="1"/>
            <a:ext cx="2971697" cy="458447"/>
          </a:xfrm>
          <a:prstGeom prst="rect">
            <a:avLst/>
          </a:prstGeom>
        </p:spPr>
        <p:txBody>
          <a:bodyPr vert="horz" lIns="89584" tIns="44792" rIns="89584" bIns="44792" rtlCol="0"/>
          <a:lstStyle>
            <a:lvl1pPr algn="r">
              <a:defRPr sz="1200"/>
            </a:lvl1pPr>
          </a:lstStyle>
          <a:p>
            <a:fld id="{14241215-0789-4919-86C5-CF0D0071C84E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8D134-7437-48DC-B573-08073F4EC0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553"/>
            <a:ext cx="2971697" cy="458447"/>
          </a:xfrm>
          <a:prstGeom prst="rect">
            <a:avLst/>
          </a:prstGeom>
        </p:spPr>
        <p:txBody>
          <a:bodyPr vert="horz" lIns="89584" tIns="44792" rIns="89584" bIns="447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565E7-B07E-454A-A9A3-9214AC12F2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753" y="8685553"/>
            <a:ext cx="2971697" cy="458447"/>
          </a:xfrm>
          <a:prstGeom prst="rect">
            <a:avLst/>
          </a:prstGeom>
        </p:spPr>
        <p:txBody>
          <a:bodyPr vert="horz" lIns="89584" tIns="44792" rIns="89584" bIns="44792" rtlCol="0" anchor="b"/>
          <a:lstStyle>
            <a:lvl1pPr algn="r">
              <a:defRPr sz="1200"/>
            </a:lvl1pPr>
          </a:lstStyle>
          <a:p>
            <a:fld id="{E1F70161-4B56-4674-A16E-4C73702AD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81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A60FD53C-5B8E-4973-87C1-145101DA7A2F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5" rIns="91430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0" tIns="45715" rIns="91430" bIns="4571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FF9AAF59-E24D-44DF-A22E-DA0FC7019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7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77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141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73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757345" y="2687698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080000" y="2687698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7" y="2687704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9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9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93776" y="-493776"/>
            <a:ext cx="6858000" cy="78455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2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dirty="0"/>
              <a:t>WWW.</a:t>
            </a:r>
            <a:r>
              <a:rPr lang="en-AU" b="1" dirty="0"/>
              <a:t>EAGLEHILLCONSULTING</a:t>
            </a:r>
            <a:r>
              <a:rPr lang="en-AU" dirty="0"/>
              <a:t>.COM</a:t>
            </a:r>
            <a:endParaRPr lang="en-AU" b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7497" y="2628317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362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9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2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dirty="0"/>
              <a:t>WWW.</a:t>
            </a:r>
            <a:r>
              <a:rPr lang="en-AU" b="1" dirty="0"/>
              <a:t>EAGLEHILLCONSULTING</a:t>
            </a:r>
            <a:r>
              <a:rPr lang="en-AU" dirty="0"/>
              <a:t>.COM</a:t>
            </a:r>
            <a:endParaRPr lang="en-AU" b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7497" y="2628317"/>
            <a:ext cx="10977033" cy="100297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289244"/>
            <a:ext cx="9715077" cy="460063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2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5891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quarter" idx="16"/>
          </p:nvPr>
        </p:nvSpPr>
        <p:spPr>
          <a:xfrm>
            <a:off x="1869443" y="1289244"/>
            <a:ext cx="4766887" cy="460063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2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7"/>
          </p:nvPr>
        </p:nvSpPr>
        <p:spPr>
          <a:xfrm>
            <a:off x="6801661" y="1289244"/>
            <a:ext cx="4766887" cy="460063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2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869440" y="102300"/>
            <a:ext cx="9715077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>
              <a:defRPr>
                <a:solidFill>
                  <a:srgbClr val="D2492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364566"/>
            <a:ext cx="9715077" cy="452530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4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17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059917" y="0"/>
            <a:ext cx="3132083" cy="68580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869440" y="102300"/>
            <a:ext cx="6853455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364566"/>
            <a:ext cx="6853455" cy="452530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4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11088414" y="-2"/>
            <a:ext cx="1103586" cy="110528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059917" y="6461760"/>
            <a:ext cx="25246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17" r="15578" b="6966"/>
          <a:stretch/>
        </p:blipFill>
        <p:spPr>
          <a:xfrm>
            <a:off x="11697789" y="65314"/>
            <a:ext cx="4199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059917" y="0"/>
            <a:ext cx="3132083" cy="685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869440" y="102300"/>
            <a:ext cx="6853455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364566"/>
            <a:ext cx="6853455" cy="452530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4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11088414" y="-2"/>
            <a:ext cx="1103586" cy="110528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059917" y="6461760"/>
            <a:ext cx="25246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0594" y="-11486"/>
            <a:ext cx="654802" cy="6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059917" y="0"/>
            <a:ext cx="3132083" cy="685800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869440" y="102300"/>
            <a:ext cx="6853455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364566"/>
            <a:ext cx="6853455" cy="452530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4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ight Triangle 4"/>
          <p:cNvSpPr/>
          <p:nvPr userDrawn="1"/>
        </p:nvSpPr>
        <p:spPr>
          <a:xfrm rot="10800000">
            <a:off x="11088414" y="-2"/>
            <a:ext cx="1103586" cy="110528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059917" y="6461760"/>
            <a:ext cx="2524601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836" t="23073" r="11468" b="12837"/>
          <a:stretch/>
        </p:blipFill>
        <p:spPr>
          <a:xfrm>
            <a:off x="11658600" y="91440"/>
            <a:ext cx="522610" cy="4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4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2492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488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849FDF-3F3C-364D-B3AE-CDED4A3521E2}"/>
              </a:ext>
            </a:extLst>
          </p:cNvPr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55E7C0A-FD5E-5F45-902F-4AF6AAB37B73}"/>
              </a:ext>
            </a:extLst>
          </p:cNvPr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3D07D7-FE39-5F43-8CD1-285F209D0D4F}"/>
              </a:ext>
            </a:extLst>
          </p:cNvPr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0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46557" y="4470400"/>
            <a:ext cx="5827185" cy="984846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6555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l"/>
            <a:r>
              <a:rPr lang="en-AU" sz="900" dirty="0">
                <a:solidFill>
                  <a:schemeClr val="accent2"/>
                </a:solidFill>
              </a:rPr>
              <a:t>WWW.</a:t>
            </a:r>
            <a:r>
              <a:rPr lang="en-AU" sz="900" b="1" dirty="0">
                <a:solidFill>
                  <a:schemeClr val="accent2"/>
                </a:solidFill>
              </a:rPr>
              <a:t>EAGLEHILLCONSULTING</a:t>
            </a:r>
            <a:r>
              <a:rPr lang="en-AU" sz="900" dirty="0">
                <a:solidFill>
                  <a:schemeClr val="accent2"/>
                </a:solidFill>
              </a:rPr>
              <a:t>.COM</a:t>
            </a:r>
            <a:endParaRPr lang="en-AU" sz="900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5" y="3272202"/>
            <a:ext cx="3529772" cy="70289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896378-6618-A643-A2ED-C10A2A21FF53}"/>
              </a:ext>
            </a:extLst>
          </p:cNvPr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55BEE0-2282-3B4B-B631-A0FF14483772}"/>
              </a:ext>
            </a:extLst>
          </p:cNvPr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6164D5-49A6-F84D-ABBE-8C4F9A826BD8}"/>
              </a:ext>
            </a:extLst>
          </p:cNvPr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09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FE0851-FC9E-7848-97BD-6C2AD6C0A29F}"/>
              </a:ext>
            </a:extLst>
          </p:cNvPr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4702DA-A307-5C4E-9B3C-D48E5870909A}"/>
              </a:ext>
            </a:extLst>
          </p:cNvPr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16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62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6C5AE-1253-0541-B008-0CC270A7BFB7}"/>
              </a:ext>
            </a:extLst>
          </p:cNvPr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F0CCB91-ED3B-7044-85DE-A18859D4A264}"/>
              </a:ext>
            </a:extLst>
          </p:cNvPr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35939D-2EB2-174B-AB77-59C413F7A8CF}"/>
              </a:ext>
            </a:extLst>
          </p:cNvPr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6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51F435-4AB7-7F4C-A420-368E57E51EF9}"/>
              </a:ext>
            </a:extLst>
          </p:cNvPr>
          <p:cNvCxnSpPr/>
          <p:nvPr userDrawn="1"/>
        </p:nvCxnSpPr>
        <p:spPr>
          <a:xfrm>
            <a:off x="605290" y="6461760"/>
            <a:ext cx="10979228" cy="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976D0D-0E69-3542-B7E7-C13DEE2C3006}"/>
              </a:ext>
            </a:extLst>
          </p:cNvPr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0C9F86-0E4E-A941-8C63-BF26E00B7EE4}"/>
              </a:ext>
            </a:extLst>
          </p:cNvPr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54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rgbClr val="F249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_background_waterm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9" b="84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5" y="830959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6" b="-36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7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1">
    <p:bg>
      <p:bgPr>
        <a:solidFill>
          <a:srgbClr val="6AA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_background_waterm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2" b="83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5" y="830959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945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qua_background_waterm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4" b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5" y="830959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83370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0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2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85" y="830959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13487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fld id="{6902FABB-68C4-C542-AC97-E21D3D3B8AE2}" type="slidenum">
              <a:rPr lang="en-AU" sz="900" smtClean="0">
                <a:solidFill>
                  <a:schemeClr val="bg1"/>
                </a:solidFill>
              </a:rPr>
              <a:t>‹#›</a:t>
            </a:fld>
            <a:endParaRPr lang="en-AU" sz="9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29864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</a:rPr>
              <a:t>WWW.</a:t>
            </a:r>
            <a:r>
              <a:rPr lang="en-AU" sz="900" b="1" dirty="0">
                <a:solidFill>
                  <a:schemeClr val="bg1"/>
                </a:solidFill>
              </a:rPr>
              <a:t>EAGLEHILLCONSULTING</a:t>
            </a:r>
            <a:r>
              <a:rPr lang="en-AU" sz="900" dirty="0">
                <a:solidFill>
                  <a:schemeClr val="bg1"/>
                </a:solidFill>
              </a:rPr>
              <a:t>.COM</a:t>
            </a:r>
            <a:endParaRPr lang="en-AU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27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7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493776" y="-493776"/>
            <a:ext cx="6858000" cy="78455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0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dirty="0"/>
              <a:t>WWW.</a:t>
            </a:r>
            <a:r>
              <a:rPr lang="en-AU" b="1" dirty="0"/>
              <a:t>EAGLEHILLCONSULTING</a:t>
            </a:r>
            <a:r>
              <a:rPr lang="en-AU" dirty="0"/>
              <a:t>.COM</a:t>
            </a:r>
            <a:endParaRPr lang="en-AU" b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7494" y="2628313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519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757345" y="2687698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67300" y="2687698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7" y="2687704"/>
            <a:ext cx="2685345" cy="20367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757342" y="2687697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080000" y="2687697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4" y="2687700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46554" y="4470400"/>
            <a:ext cx="5827185" cy="984846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6554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l"/>
            <a:r>
              <a:rPr lang="en-AU" sz="900" dirty="0">
                <a:solidFill>
                  <a:schemeClr val="accent2"/>
                </a:solidFill>
              </a:rPr>
              <a:t>WWW.</a:t>
            </a:r>
            <a:r>
              <a:rPr lang="en-AU" sz="900" b="1" dirty="0">
                <a:solidFill>
                  <a:schemeClr val="accent2"/>
                </a:solidFill>
              </a:rPr>
              <a:t>EAGLEHILLCONSULTING</a:t>
            </a:r>
            <a:r>
              <a:rPr lang="en-AU" sz="900" dirty="0">
                <a:solidFill>
                  <a:schemeClr val="accent2"/>
                </a:solidFill>
              </a:rPr>
              <a:t>.COM</a:t>
            </a:r>
            <a:endParaRPr lang="en-AU" sz="900" b="1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4" y="3272202"/>
            <a:ext cx="3529772" cy="7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9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757342" y="2687697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067300" y="2687697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4" y="2687700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0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6554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l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757342" y="2584747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864100" y="2584747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4" y="2584750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1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/>
          <a:stretch/>
        </p:blipFill>
        <p:spPr>
          <a:xfrm>
            <a:off x="0" y="-292894"/>
            <a:ext cx="12192000" cy="715089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92894"/>
            <a:ext cx="12192000" cy="715089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072349" y="4049491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8" y="2524926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6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5" b="39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2667001" y="-2667001"/>
            <a:ext cx="6858000" cy="1219200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46554" y="3204906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4" y="2256650"/>
            <a:ext cx="3657600" cy="7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9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765300"/>
            <a:ext cx="12192000" cy="50927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757342" y="2584747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902200" y="2584747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4" y="2584750"/>
            <a:ext cx="2685345" cy="203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40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7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133350" y="133350"/>
            <a:ext cx="6858000" cy="6591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94" y="2628313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0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dirty="0"/>
              <a:t>WWW.</a:t>
            </a:r>
            <a:r>
              <a:rPr lang="en-AU" b="1" dirty="0"/>
              <a:t>EAGLEHILLCONSULTING</a:t>
            </a:r>
            <a:r>
              <a:rPr lang="en-AU" dirty="0"/>
              <a:t>.COM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767694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605299" y="6461760"/>
            <a:ext cx="1097922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6155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605299" y="6461760"/>
            <a:ext cx="1097922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6555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l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757345" y="2584748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864100" y="2584748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7" y="2584754"/>
            <a:ext cx="2685345" cy="20367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quarter" idx="16"/>
          </p:nvPr>
        </p:nvSpPr>
        <p:spPr>
          <a:xfrm>
            <a:off x="1869441" y="1289240"/>
            <a:ext cx="4766886" cy="460063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2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7"/>
          </p:nvPr>
        </p:nvSpPr>
        <p:spPr>
          <a:xfrm>
            <a:off x="6801659" y="1289240"/>
            <a:ext cx="4766886" cy="460063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2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602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7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94" y="2628313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0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/>
              <a:t>WWW.</a:t>
            </a:r>
            <a:r>
              <a:rPr lang="en-AU" b="1"/>
              <a:t>EAGLEHILLCONSULTING</a:t>
            </a:r>
            <a:r>
              <a:rPr lang="en-AU"/>
              <a:t>.COM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14765372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605299" y="6461760"/>
            <a:ext cx="1097922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D5C06DD-1F17-407B-A6D4-4A6EB7179E85}"/>
              </a:ext>
            </a:extLst>
          </p:cNvPr>
          <p:cNvSpPr/>
          <p:nvPr userDrawn="1"/>
        </p:nvSpPr>
        <p:spPr>
          <a:xfrm>
            <a:off x="0" y="0"/>
            <a:ext cx="7233313" cy="685800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AC242-4645-49A0-8154-30DD395ACFA6}"/>
              </a:ext>
            </a:extLst>
          </p:cNvPr>
          <p:cNvSpPr/>
          <p:nvPr userDrawn="1"/>
        </p:nvSpPr>
        <p:spPr>
          <a:xfrm>
            <a:off x="4958687" y="0"/>
            <a:ext cx="7233313" cy="6858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51309E1-9F23-4831-9DF0-E0C5386B1C3C}"/>
              </a:ext>
            </a:extLst>
          </p:cNvPr>
          <p:cNvSpPr/>
          <p:nvPr userDrawn="1"/>
        </p:nvSpPr>
        <p:spPr>
          <a:xfrm rot="10800000" flipH="1">
            <a:off x="2120200" y="0"/>
            <a:ext cx="6306748" cy="6858000"/>
          </a:xfrm>
          <a:prstGeom prst="parallelogram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1CFEF7D-74D5-43A8-AFB5-908A0826D724}"/>
              </a:ext>
            </a:extLst>
          </p:cNvPr>
          <p:cNvSpPr/>
          <p:nvPr userDrawn="1"/>
        </p:nvSpPr>
        <p:spPr>
          <a:xfrm rot="10800000" flipV="1">
            <a:off x="6788418" y="-1"/>
            <a:ext cx="2565095" cy="6857909"/>
          </a:xfrm>
          <a:prstGeom prst="parallelogram">
            <a:avLst>
              <a:gd name="adj" fmla="val 63671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AD8E50F6-E76C-43C8-9EAA-BF2E05B965B5}"/>
              </a:ext>
            </a:extLst>
          </p:cNvPr>
          <p:cNvSpPr/>
          <p:nvPr userDrawn="1"/>
        </p:nvSpPr>
        <p:spPr>
          <a:xfrm>
            <a:off x="2656073" y="1"/>
            <a:ext cx="6559776" cy="6857999"/>
          </a:xfrm>
          <a:prstGeom prst="parallelogram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6E6146F0-F21F-4F37-9E8A-9550E52288B3}"/>
              </a:ext>
            </a:extLst>
          </p:cNvPr>
          <p:cNvSpPr/>
          <p:nvPr userDrawn="1"/>
        </p:nvSpPr>
        <p:spPr>
          <a:xfrm flipH="1">
            <a:off x="10349801" y="-91"/>
            <a:ext cx="1842199" cy="6857999"/>
          </a:xfrm>
          <a:prstGeom prst="rt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93F6EC-A3BF-44DA-840A-189D8FE27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44" y="1939965"/>
            <a:ext cx="9634538" cy="1704975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912377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7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94" y="2628313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0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/>
              <a:t>WWW.</a:t>
            </a:r>
            <a:r>
              <a:rPr lang="en-AU" b="1"/>
              <a:t>EAGLEHILLCONSULTING</a:t>
            </a:r>
            <a:r>
              <a:rPr lang="en-AU"/>
              <a:t>.COM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34847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869440" y="102300"/>
            <a:ext cx="9715077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>
              <a:defRPr>
                <a:solidFill>
                  <a:srgbClr val="D2492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/>
          </p:nvPr>
        </p:nvSpPr>
        <p:spPr>
          <a:xfrm>
            <a:off x="1869440" y="1364566"/>
            <a:ext cx="9715077" cy="4525305"/>
          </a:xfrm>
        </p:spPr>
        <p:txBody>
          <a:bodyPr/>
          <a:lstStyle>
            <a:lvl1pPr>
              <a:defRPr sz="2400">
                <a:solidFill>
                  <a:srgbClr val="4D5357"/>
                </a:solidFill>
              </a:defRPr>
            </a:lvl1pPr>
            <a:lvl2pPr>
              <a:defRPr sz="2400">
                <a:solidFill>
                  <a:srgbClr val="4D5357"/>
                </a:solidFill>
              </a:defRPr>
            </a:lvl2pPr>
            <a:lvl3pPr>
              <a:defRPr sz="2000">
                <a:solidFill>
                  <a:srgbClr val="4D5357"/>
                </a:solidFill>
              </a:defRPr>
            </a:lvl3pPr>
            <a:lvl4pPr>
              <a:defRPr sz="1800">
                <a:solidFill>
                  <a:srgbClr val="4D5357"/>
                </a:solidFill>
              </a:defRPr>
            </a:lvl4pPr>
            <a:lvl5pPr>
              <a:defRPr sz="1600">
                <a:solidFill>
                  <a:srgbClr val="4D53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85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F180-7312-429A-A8FD-AEA45EE50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E4365-8C4E-49E8-B9DA-08527B937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5BF59-5E20-4E7A-95D7-6190A0B9F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9AC54-7735-47E5-A806-79BF63C7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A99F-C6E4-47F9-B95A-813412B9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98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B722-C7BD-48D5-8DB6-C550EC85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35F3-6E5A-47B9-9B46-04E0423A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A4BE2-8102-4F42-8B9B-89B96ECA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23E73-FFC4-4B32-B998-1DE94354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33CA4-F1A5-449B-9B1D-DF29A194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938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E448-4C19-4F00-AD95-12A48E25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CA867-77A1-49BF-9308-77C5E4082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E5B85-EEA4-4BC1-9EED-A1AA2B44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A31B-EA84-462B-970A-0CEB309A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C2201-2458-42EC-ABC7-395FE629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320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4C86-3C24-4868-9DBF-7BC52768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0712A-8B3F-43D3-810E-9038956C1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1890A-EFB2-4DC9-AEB0-89047F4C8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C988-AB28-48A9-BB5D-0CE6E9B8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3BAE6-42FC-47A7-8BBD-C58A27AE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38A9F-C79B-4F4B-8A67-E67043DC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134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2864-CA38-4224-BC50-2C86359F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6E85E-5272-4307-8EA4-ADA8AA84F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2EE7-EE4E-490A-B2CD-C846D8CA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E2C8F-77B6-4145-B9B1-C939B478A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2E774-D5D7-482A-8288-8E91F7193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B4FDB-688A-42B7-B194-795B815F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73EDB-B39E-48B4-A596-50AC366F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AF8F9-77AA-4BA4-8775-A3B894D0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6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/>
          <a:stretch/>
        </p:blipFill>
        <p:spPr>
          <a:xfrm>
            <a:off x="0" y="-292894"/>
            <a:ext cx="12192000" cy="715089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92894"/>
            <a:ext cx="12192000" cy="715089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072352" y="4049495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70" y="2524930"/>
            <a:ext cx="2685345" cy="20367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E60E-DBAC-478A-8143-E22C4BC0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386F4-E808-43CD-AAFF-FC46FDDE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E7892-2490-4FCB-A84B-1670465A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FC64D-BAD6-43DB-B06D-5A88AFE6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30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8EE5A-E4BE-4A0C-A32A-3A855451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234D5-3EB4-4B9C-A91F-D4DDD413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0DC94-61B3-4E82-9E5B-08FDD3F1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257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3455-876F-4FC5-9E8C-87261232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A255-6033-4B94-9421-BFA00C7F4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C20C8-08AF-4182-A181-5679A5FA3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52EB7-7B12-4B6A-8B18-E6F85048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2153C-8BC3-4CDB-866D-984666E8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27106-5590-4312-8ABD-BAB1AD00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1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465D-3EBB-4C4B-8374-C9375BFC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D43EB-78D4-49D9-BE66-31785C26B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8F27F-828F-42D6-B0F4-C012BAB2E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4DA70-3BC3-4495-8530-EF4916B8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909EB-0EA3-4F23-AD06-546FE12E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4A85F-65E8-4E20-B839-F37DC61F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36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FB7-4107-4F23-9742-8ADF4095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2231F-61AD-41B3-899A-B186E3D33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D43D-4021-4179-8A6D-012574EA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70E21-F736-48E7-95B8-7659265D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E082E-6AA9-4C90-BC6B-3747CD08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286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0F651-7051-4C2C-B6EE-86160EF7C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EF34A-C486-486C-B946-823D0B688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AC72F-4941-4FBC-A656-1C7360E9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87D83-415E-45BF-9B7A-3BAD9B4D0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2A0A-41E9-4938-B24F-AD500A22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03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8D74-DB13-41F1-8310-3BD1FDDAD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646C7-6261-4179-A69E-5AB1370FE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472E9-FB1D-49DB-A3EE-F28FDFF4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8F2F4-8042-4F9A-B125-E6875409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03AC3-75B9-43B8-BE45-B730E798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117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858A-2AA7-4D87-BF6E-27E3CA3F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2DD33-B4A4-4582-A18E-378ACB85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01269-8B7C-4FDF-B6C1-0C5B9FCD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9578E-2F06-4319-A714-1C7B088C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9CD02-727B-4E07-9AB0-178946D9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24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81FB-B596-4370-BE30-11C933E3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E82B-65E5-4689-A0AD-6CE1C6040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91273-5804-410B-A335-564250D0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43884-5D18-4AE0-8C35-68CC84B1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CD67F-ABDF-4E33-ADFE-DA7D6DB3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593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C905-009B-4B4A-9404-B256E248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C0977-2EEF-4991-931C-37B321F52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E3805-7A93-4F1F-BBAA-BC3401E46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63323-AF76-4D56-A2B7-A7433640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4D7A2-5756-45A9-A9FD-CFB22D4D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0CB4F-60C3-47D4-8153-C7DCE498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7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/>
          <a:stretch/>
        </p:blipFill>
        <p:spPr>
          <a:xfrm>
            <a:off x="0" y="-292894"/>
            <a:ext cx="12192000" cy="715089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92894"/>
            <a:ext cx="12192000" cy="715089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072352" y="4049495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034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4F2B-0892-4B88-B1A7-2F7B7888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AB5EE-9DC6-4F4E-AF8F-BDB7C9528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2638E-ED38-444F-A167-3AC60C5E2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956BA-E852-4040-A26B-5CB8C8221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E8B295-78F6-4B6F-A3D2-20B150F55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BB1A3-0D9A-4507-B3AA-2391F5AB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A0CFE-956C-4F45-B80E-58B5CA8E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E0A9E-D506-4976-A4F2-D703EB4A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771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76DE-0AE7-4E27-AB68-FA1347A7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DFE93-6357-4C10-8F16-7A6CE12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BF796-C5BF-4BAC-9FD0-A810A873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3B0A2-BD4B-4212-BDBC-29A85CF5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93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ACB85-79FE-44E1-AF8F-7E61A84C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E7765-E434-4B6F-91FC-573B2D79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1B4C0-800A-4275-956B-8510B38ED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13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8189-A3D9-4B05-A9FA-28859BB5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40877-0013-4352-9E96-B16468F1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A6B6D-6877-471E-91FB-47F70F3BF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F15A4-E182-49D1-85E9-B5643CB8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4DC4-D921-4DA9-9E13-74FB724C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F8FAE-338B-421C-9B8B-94F39733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11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19BD-53AE-4607-960A-33FE3BC7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12C908-8C53-4E64-BC9A-B02B31FF7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BF2B3-6751-42D7-B757-76FF1465D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D8B69-520F-4484-9255-22990A96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0CD8-1692-4F6C-AFF7-0D3422AC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96375-4653-4B36-874B-1F82DE59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97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85F3-658A-49B5-95B9-DAC58C00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40107-DB8B-41A4-A1E1-C18084A66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714D9-A6A1-4C7F-8B72-C972B155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0BBD9-FA83-4FB4-B58C-1EF2FB01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F7D90-0DD1-40F8-B66E-58FD0C27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383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A000F9-8659-47CF-ABD7-32B116F4D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62DD8-1ACD-4B87-A0F7-908CBD56C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1A89E-A5B8-41C5-8A0F-01F4F0E7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8E9F-8D35-4C3D-8A57-A2E321A0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83D97-4461-4658-827B-C81E381A8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8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5" b="39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2667001" y="-2667001"/>
            <a:ext cx="6858000" cy="1219200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46557" y="3204910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5" y="2256654"/>
            <a:ext cx="3657600" cy="72835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with White Signa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765300"/>
            <a:ext cx="12192000" cy="50927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473739" y="6434972"/>
            <a:ext cx="5110788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AU" sz="900" dirty="0">
                <a:solidFill>
                  <a:srgbClr val="FFFFFF"/>
                </a:solidFill>
              </a:rPr>
              <a:t>WWW.</a:t>
            </a:r>
            <a:r>
              <a:rPr lang="en-AU" sz="900" b="1" dirty="0">
                <a:solidFill>
                  <a:srgbClr val="FFFFFF"/>
                </a:solidFill>
              </a:rPr>
              <a:t>EAGLEHILLCONSULTING</a:t>
            </a:r>
            <a:r>
              <a:rPr lang="en-AU" sz="900" dirty="0">
                <a:solidFill>
                  <a:srgbClr val="FFFFFF"/>
                </a:solidFill>
              </a:rPr>
              <a:t>.COM</a:t>
            </a:r>
            <a:endParaRPr lang="en-AU" sz="900" b="1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757345" y="2584748"/>
            <a:ext cx="5827185" cy="2036747"/>
          </a:xfrm>
          <a:prstGeom prst="rect">
            <a:avLst/>
          </a:prstGeom>
        </p:spPr>
        <p:txBody>
          <a:bodyPr lIns="0" tIns="0" anchor="ctr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902200" y="2584748"/>
            <a:ext cx="0" cy="2036747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EagleHill_logo_FINAL_white_REV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7" y="2584754"/>
            <a:ext cx="2685345" cy="20367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19" y="6575427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5400000">
            <a:off x="-133351" y="133352"/>
            <a:ext cx="6858000" cy="65913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6000">
                <a:schemeClr val="tx1">
                  <a:alpha val="46000"/>
                </a:schemeClr>
              </a:gs>
            </a:gsLst>
            <a:lin ang="54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497" y="2628317"/>
            <a:ext cx="10977033" cy="100297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5302" y="6580567"/>
            <a:ext cx="3040881" cy="128588"/>
          </a:xfrm>
          <a:prstGeom prst="rect">
            <a:avLst/>
          </a:prstGeom>
          <a:noFill/>
        </p:spPr>
        <p:txBody>
          <a:bodyPr wrap="square" lIns="0" rIns="0" anchor="ctr" anchorCtr="0">
            <a:noAutofit/>
          </a:bodyPr>
          <a:lstStyle>
            <a:lvl1pPr algn="l">
              <a:defRPr lang="en-AU" sz="9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dirty="0"/>
              <a:t>WWW.</a:t>
            </a:r>
            <a:r>
              <a:rPr lang="en-AU" b="1" dirty="0"/>
              <a:t>EAGLEHILLCONSULTING</a:t>
            </a:r>
            <a:r>
              <a:rPr lang="en-AU" dirty="0"/>
              <a:t>.COM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570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2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42.xml"/><Relationship Id="rId9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41"/>
            </p:custDataLst>
            <p:extLst>
              <p:ext uri="{D42A27DB-BD31-4B8C-83A1-F6EECF244321}">
                <p14:modId xmlns:p14="http://schemas.microsoft.com/office/powerpoint/2010/main" val="3270947130"/>
              </p:ext>
            </p:extLst>
          </p:nvPr>
        </p:nvGraphicFramePr>
        <p:xfrm>
          <a:off x="2122" y="1596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think-cell Slide" r:id="rId42" imgW="421" imgH="423" progId="TCLayout.ActiveDocument.1">
                  <p:embed/>
                </p:oleObj>
              </mc:Choice>
              <mc:Fallback>
                <p:oleObj name="think-cell Slide" r:id="rId42" imgW="421" imgH="42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122" y="1596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9440" y="1290323"/>
            <a:ext cx="9715077" cy="4658363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69440" y="103388"/>
            <a:ext cx="9715077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5299" y="6461760"/>
            <a:ext cx="10979228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483382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WWW.</a:t>
            </a:r>
            <a:r>
              <a:rPr kumimoji="0" lang="en-AU" sz="900" b="1" i="0" u="none" strike="noStrike" kern="1200" cap="none" spc="0" normalizeH="0" baseline="0" noProof="0" dirty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EAGLEHILLCONSULTING</a:t>
            </a: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.COM</a:t>
            </a: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srgbClr val="4D5357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613499" y="6533865"/>
            <a:ext cx="2971031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02FABB-68C4-C542-AC97-E21D3D3B8AE2}" type="slidenum">
              <a:rPr kumimoji="0" lang="en-AU" sz="900" b="0" i="0" u="none" strike="noStrike" kern="1200" cap="none" spc="0" normalizeH="0" baseline="0" noProof="0" smtClean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srgbClr val="4D5357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48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4" r:id="rId2"/>
    <p:sldLayoutId id="2147483686" r:id="rId3"/>
    <p:sldLayoutId id="2147483685" r:id="rId4"/>
    <p:sldLayoutId id="2147483687" r:id="rId5"/>
    <p:sldLayoutId id="2147483713" r:id="rId6"/>
    <p:sldLayoutId id="2147483688" r:id="rId7"/>
    <p:sldLayoutId id="2147483692" r:id="rId8"/>
    <p:sldLayoutId id="2147483680" r:id="rId9"/>
    <p:sldLayoutId id="2147483683" r:id="rId10"/>
    <p:sldLayoutId id="2147483689" r:id="rId11"/>
    <p:sldLayoutId id="2147483674" r:id="rId12"/>
    <p:sldLayoutId id="2147483690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26" r:id="rId20"/>
    <p:sldLayoutId id="2147483727" r:id="rId21"/>
    <p:sldLayoutId id="2147483741" r:id="rId22"/>
    <p:sldLayoutId id="2147483742" r:id="rId23"/>
    <p:sldLayoutId id="2147483743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51" r:id="rId38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3000" b="0" kern="1200" spc="0" baseline="0" dirty="0" smtClean="0">
          <a:solidFill>
            <a:schemeClr val="accent2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230389" indent="-230389" algn="l" rtl="0" eaLnBrk="1" fontAlgn="base" hangingPunct="1">
        <a:spcBef>
          <a:spcPts val="1200"/>
        </a:spcBef>
        <a:spcAft>
          <a:spcPct val="0"/>
        </a:spcAft>
        <a:buSzPct val="80000"/>
        <a:buFont typeface="Arial" pitchFamily="34" charset="0"/>
        <a:buChar char="•"/>
        <a:defRPr sz="24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1pPr>
      <a:lvl2pPr marL="457178" indent="-230389" algn="l" rtl="0" eaLnBrk="1" fontAlgn="base" hangingPunct="1">
        <a:spcBef>
          <a:spcPts val="624"/>
        </a:spcBef>
        <a:spcAft>
          <a:spcPct val="0"/>
        </a:spcAft>
        <a:buSzPct val="80000"/>
        <a:buFont typeface="Arial" pitchFamily="34" charset="0"/>
        <a:buChar char="–"/>
        <a:defRPr sz="22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2pPr>
      <a:lvl3pPr marL="687565" indent="-230389" algn="l" rtl="0" eaLnBrk="1" fontAlgn="base" hangingPunct="1">
        <a:spcBef>
          <a:spcPts val="576"/>
        </a:spcBef>
        <a:spcAft>
          <a:spcPct val="0"/>
        </a:spcAft>
        <a:buSzPct val="80000"/>
        <a:buFont typeface="Arial" pitchFamily="34" charset="0"/>
        <a:buChar char="•"/>
        <a:defRPr sz="20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3pPr>
      <a:lvl4pPr marL="910755" indent="-226789" algn="l" rtl="0" eaLnBrk="1" fontAlgn="base" hangingPunct="1">
        <a:spcBef>
          <a:spcPts val="528"/>
        </a:spcBef>
        <a:spcAft>
          <a:spcPct val="0"/>
        </a:spcAft>
        <a:buSzPct val="80000"/>
        <a:buFont typeface="Arial" pitchFamily="34" charset="0"/>
        <a:buChar char="–"/>
        <a:defRPr sz="18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4pPr>
      <a:lvl5pPr marL="1144742" indent="-230389" algn="l" rtl="0" eaLnBrk="1" fontAlgn="base" hangingPunct="1">
        <a:spcBef>
          <a:spcPts val="480"/>
        </a:spcBef>
        <a:spcAft>
          <a:spcPct val="0"/>
        </a:spcAft>
        <a:buSzPct val="80000"/>
        <a:buFont typeface="Arial" pitchFamily="34" charset="0"/>
        <a:buChar char="•"/>
        <a:defRPr sz="16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/>
          </p:nvPr>
        </p:nvGraphicFramePr>
        <p:xfrm>
          <a:off x="2122" y="1592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think-cell Slide" r:id="rId10" imgW="421" imgH="423" progId="TCLayout.ActiveDocument.1">
                  <p:embed/>
                </p:oleObj>
              </mc:Choice>
              <mc:Fallback>
                <p:oleObj name="think-cell Slide" r:id="rId10" imgW="421" imgH="42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22" y="1592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9440" y="1290323"/>
            <a:ext cx="9715077" cy="4658363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69440" y="103384"/>
            <a:ext cx="9715077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10" name="Picture 9" descr="Logomark_white.png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79" y="295420"/>
            <a:ext cx="618906" cy="618906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605299" y="6461760"/>
            <a:ext cx="1097922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004527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WWW.</a:t>
            </a:r>
            <a:r>
              <a:rPr kumimoji="0" lang="en-AU" sz="9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EAGLEHILLCONSULTING</a:t>
            </a: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.COM</a:t>
            </a: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704173" y="6533865"/>
            <a:ext cx="1880355" cy="2308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02FABB-68C4-C542-AC97-E21D3D3B8AE2}" type="slidenum">
              <a:rPr kumimoji="0" lang="en-AU" sz="900" b="0" i="0" u="none" strike="noStrike" kern="1200" cap="none" spc="0" normalizeH="0" baseline="0" noProof="0" smtClean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3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900" b="1" i="0" u="none" strike="noStrike" kern="1200" cap="none" spc="0" normalizeH="0" baseline="0" noProof="0">
              <a:ln>
                <a:noFill/>
              </a:ln>
              <a:solidFill>
                <a:srgbClr val="4D5357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20793" y="6533865"/>
            <a:ext cx="33367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900" b="0" i="0" u="none" strike="noStrike" kern="1200" cap="none" spc="0" normalizeH="0" baseline="0" noProof="0" dirty="0">
                <a:ln>
                  <a:noFill/>
                </a:ln>
                <a:solidFill>
                  <a:srgbClr val="4D5357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© Copyright 2018 Eagle Hill Consulting</a:t>
            </a:r>
          </a:p>
        </p:txBody>
      </p:sp>
    </p:spTree>
    <p:extLst>
      <p:ext uri="{BB962C8B-B14F-4D97-AF65-F5344CB8AC3E}">
        <p14:creationId xmlns:p14="http://schemas.microsoft.com/office/powerpoint/2010/main" val="323661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3000" b="0" kern="1200" spc="0" baseline="0" dirty="0" smtClean="0">
          <a:solidFill>
            <a:schemeClr val="accent2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230394" indent="-230394" algn="l" rtl="0" eaLnBrk="1" fontAlgn="base" hangingPunct="1">
        <a:spcBef>
          <a:spcPts val="1200"/>
        </a:spcBef>
        <a:spcAft>
          <a:spcPct val="0"/>
        </a:spcAft>
        <a:buSzPct val="80000"/>
        <a:buFont typeface="Arial" pitchFamily="34" charset="0"/>
        <a:buChar char="•"/>
        <a:defRPr sz="24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1pPr>
      <a:lvl2pPr marL="457189" indent="-230394" algn="l" rtl="0" eaLnBrk="1" fontAlgn="base" hangingPunct="1">
        <a:spcBef>
          <a:spcPts val="624"/>
        </a:spcBef>
        <a:spcAft>
          <a:spcPct val="0"/>
        </a:spcAft>
        <a:buSzPct val="80000"/>
        <a:buFont typeface="Arial" pitchFamily="34" charset="0"/>
        <a:buChar char="–"/>
        <a:defRPr sz="22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2pPr>
      <a:lvl3pPr marL="687583" indent="-230394" algn="l" rtl="0" eaLnBrk="1" fontAlgn="base" hangingPunct="1">
        <a:spcBef>
          <a:spcPts val="576"/>
        </a:spcBef>
        <a:spcAft>
          <a:spcPct val="0"/>
        </a:spcAft>
        <a:buSzPct val="80000"/>
        <a:buFont typeface="Arial" pitchFamily="34" charset="0"/>
        <a:buChar char="•"/>
        <a:defRPr sz="20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3pPr>
      <a:lvl4pPr marL="910777" indent="-226794" algn="l" rtl="0" eaLnBrk="1" fontAlgn="base" hangingPunct="1">
        <a:spcBef>
          <a:spcPts val="528"/>
        </a:spcBef>
        <a:spcAft>
          <a:spcPct val="0"/>
        </a:spcAft>
        <a:buSzPct val="80000"/>
        <a:buFont typeface="Arial" pitchFamily="34" charset="0"/>
        <a:buChar char="–"/>
        <a:defRPr sz="18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4pPr>
      <a:lvl5pPr marL="1144771" indent="-230394" algn="l" rtl="0" eaLnBrk="1" fontAlgn="base" hangingPunct="1">
        <a:spcBef>
          <a:spcPts val="480"/>
        </a:spcBef>
        <a:spcAft>
          <a:spcPct val="0"/>
        </a:spcAft>
        <a:buSzPct val="80000"/>
        <a:buFont typeface="Arial" pitchFamily="34" charset="0"/>
        <a:buChar char="•"/>
        <a:defRPr sz="1600" kern="1200">
          <a:solidFill>
            <a:srgbClr val="4D5357"/>
          </a:solidFill>
          <a:latin typeface="+mn-lt"/>
          <a:ea typeface="Arial" pitchFamily="-105" charset="-52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D717F-174E-4B76-B2EB-F79523D7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7462B-75EB-4AEC-803E-5E4BDFACA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A8C4D-1C96-4B5F-ACA3-04958D4B7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145D4-694A-469F-98AA-F82D0BEFA6D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44BA-14F9-457E-BB1F-465F850E7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D5B6D-872E-4F67-A7ED-EA05E5345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7ED53-8E2A-4A70-B363-04DBE3895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553D4-4D59-416B-B27E-3954314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80217-061A-40E0-9848-B2175EC8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9B15F-5078-420E-B5B9-86D0F42F5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70EC-9960-4C36-BDFA-3511181983F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556E0-F689-4F6F-8EAE-4F6D2F924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7032F-571C-4F60-8FF5-09DAA4C64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FF6C0-A489-49B7-9F1A-E39F0609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emf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B4F600-206C-422A-8AB2-4A6577BECBFC}"/>
              </a:ext>
            </a:extLst>
          </p:cNvPr>
          <p:cNvSpPr/>
          <p:nvPr/>
        </p:nvSpPr>
        <p:spPr>
          <a:xfrm>
            <a:off x="1454150" y="838200"/>
            <a:ext cx="9283700" cy="5181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218315-D0AB-4776-A601-90394F6876FA}"/>
              </a:ext>
            </a:extLst>
          </p:cNvPr>
          <p:cNvCxnSpPr/>
          <p:nvPr/>
        </p:nvCxnSpPr>
        <p:spPr>
          <a:xfrm>
            <a:off x="11049000" y="1282700"/>
            <a:ext cx="0" cy="429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5570A0-9CE8-466E-8836-69B22DE83C7E}"/>
              </a:ext>
            </a:extLst>
          </p:cNvPr>
          <p:cNvCxnSpPr/>
          <p:nvPr/>
        </p:nvCxnSpPr>
        <p:spPr>
          <a:xfrm>
            <a:off x="1143000" y="1282700"/>
            <a:ext cx="0" cy="429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432A19CC-9AA5-4DB5-AA15-E828CD14441D}"/>
              </a:ext>
            </a:extLst>
          </p:cNvPr>
          <p:cNvSpPr/>
          <p:nvPr/>
        </p:nvSpPr>
        <p:spPr>
          <a:xfrm>
            <a:off x="4800600" y="-1295400"/>
            <a:ext cx="2590800" cy="2590800"/>
          </a:xfrm>
          <a:prstGeom prst="diamond">
            <a:avLst/>
          </a:prstGeom>
          <a:solidFill>
            <a:srgbClr val="EC7A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E2AEC-7ED8-4D55-927E-6D3121E42D98}"/>
              </a:ext>
            </a:extLst>
          </p:cNvPr>
          <p:cNvGrpSpPr/>
          <p:nvPr/>
        </p:nvGrpSpPr>
        <p:grpSpPr>
          <a:xfrm>
            <a:off x="2552700" y="3287932"/>
            <a:ext cx="7086600" cy="2182335"/>
            <a:chOff x="2552700" y="2590800"/>
            <a:chExt cx="7086600" cy="2182335"/>
          </a:xfrm>
        </p:grpSpPr>
        <p:sp>
          <p:nvSpPr>
            <p:cNvPr id="15" name="Title 13">
              <a:extLst>
                <a:ext uri="{FF2B5EF4-FFF2-40B4-BE49-F238E27FC236}">
                  <a16:creationId xmlns:a16="http://schemas.microsoft.com/office/drawing/2014/main" id="{E6C72F7B-4D54-43CD-AA48-85103B7C6FCF}"/>
                </a:ext>
              </a:extLst>
            </p:cNvPr>
            <p:cNvSpPr txBox="1">
              <a:spLocks/>
            </p:cNvSpPr>
            <p:nvPr/>
          </p:nvSpPr>
          <p:spPr>
            <a:xfrm>
              <a:off x="2552700" y="3402955"/>
              <a:ext cx="7086600" cy="62632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EC7A08"/>
                  </a:solidFill>
                  <a:effectLst/>
                  <a:uLnTx/>
                  <a:uFillTx/>
                  <a:latin typeface="vinceHand 2_15" panose="020B0604020202020204" charset="0"/>
                </a:rPr>
                <a:t>Northwind Database</a:t>
              </a:r>
              <a:endPara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EC7A08"/>
                </a:solidFill>
                <a:effectLst/>
                <a:uLnTx/>
                <a:uFillTx/>
                <a:latin typeface="vinceHand 2_15" panose="020B060402020202020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24D565-47E9-4223-A503-D9D6E0D3E695}"/>
                </a:ext>
              </a:extLst>
            </p:cNvPr>
            <p:cNvSpPr txBox="1"/>
            <p:nvPr/>
          </p:nvSpPr>
          <p:spPr>
            <a:xfrm>
              <a:off x="2990003" y="4403803"/>
              <a:ext cx="621199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EC7A08"/>
                  </a:solidFill>
                  <a:latin typeface="vinceHand 2_15" panose="020B0604020202020204" charset="0"/>
                </a:rPr>
                <a:t>Evaluating Business Hypotheses</a:t>
              </a:r>
            </a:p>
          </p:txBody>
        </p:sp>
        <p:sp>
          <p:nvSpPr>
            <p:cNvPr id="17" name="Freeform 776">
              <a:extLst>
                <a:ext uri="{FF2B5EF4-FFF2-40B4-BE49-F238E27FC236}">
                  <a16:creationId xmlns:a16="http://schemas.microsoft.com/office/drawing/2014/main" id="{C744F9B1-F39E-4245-B25E-D5DDAF5F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850" y="2590800"/>
              <a:ext cx="622300" cy="622300"/>
            </a:xfrm>
            <a:custGeom>
              <a:avLst/>
              <a:gdLst>
                <a:gd name="T0" fmla="*/ 748 w 903"/>
                <a:gd name="T1" fmla="*/ 5 h 903"/>
                <a:gd name="T2" fmla="*/ 707 w 903"/>
                <a:gd name="T3" fmla="*/ 28 h 903"/>
                <a:gd name="T4" fmla="*/ 677 w 903"/>
                <a:gd name="T5" fmla="*/ 63 h 903"/>
                <a:gd name="T6" fmla="*/ 663 w 903"/>
                <a:gd name="T7" fmla="*/ 108 h 903"/>
                <a:gd name="T8" fmla="*/ 665 w 903"/>
                <a:gd name="T9" fmla="*/ 146 h 903"/>
                <a:gd name="T10" fmla="*/ 678 w 903"/>
                <a:gd name="T11" fmla="*/ 178 h 903"/>
                <a:gd name="T12" fmla="*/ 697 w 903"/>
                <a:gd name="T13" fmla="*/ 205 h 903"/>
                <a:gd name="T14" fmla="*/ 724 w 903"/>
                <a:gd name="T15" fmla="*/ 225 h 903"/>
                <a:gd name="T16" fmla="*/ 633 w 903"/>
                <a:gd name="T17" fmla="*/ 451 h 903"/>
                <a:gd name="T18" fmla="*/ 584 w 903"/>
                <a:gd name="T19" fmla="*/ 462 h 903"/>
                <a:gd name="T20" fmla="*/ 544 w 903"/>
                <a:gd name="T21" fmla="*/ 491 h 903"/>
                <a:gd name="T22" fmla="*/ 451 w 903"/>
                <a:gd name="T23" fmla="*/ 376 h 903"/>
                <a:gd name="T24" fmla="*/ 446 w 903"/>
                <a:gd name="T25" fmla="*/ 325 h 903"/>
                <a:gd name="T26" fmla="*/ 425 w 903"/>
                <a:gd name="T27" fmla="*/ 284 h 903"/>
                <a:gd name="T28" fmla="*/ 388 w 903"/>
                <a:gd name="T29" fmla="*/ 255 h 903"/>
                <a:gd name="T30" fmla="*/ 343 w 903"/>
                <a:gd name="T31" fmla="*/ 241 h 903"/>
                <a:gd name="T32" fmla="*/ 296 w 903"/>
                <a:gd name="T33" fmla="*/ 247 h 903"/>
                <a:gd name="T34" fmla="*/ 255 w 903"/>
                <a:gd name="T35" fmla="*/ 268 h 903"/>
                <a:gd name="T36" fmla="*/ 225 w 903"/>
                <a:gd name="T37" fmla="*/ 303 h 903"/>
                <a:gd name="T38" fmla="*/ 211 w 903"/>
                <a:gd name="T39" fmla="*/ 348 h 903"/>
                <a:gd name="T40" fmla="*/ 220 w 903"/>
                <a:gd name="T41" fmla="*/ 405 h 903"/>
                <a:gd name="T42" fmla="*/ 253 w 903"/>
                <a:gd name="T43" fmla="*/ 453 h 903"/>
                <a:gd name="T44" fmla="*/ 142 w 903"/>
                <a:gd name="T45" fmla="*/ 664 h 903"/>
                <a:gd name="T46" fmla="*/ 97 w 903"/>
                <a:gd name="T47" fmla="*/ 665 h 903"/>
                <a:gd name="T48" fmla="*/ 54 w 903"/>
                <a:gd name="T49" fmla="*/ 683 h 903"/>
                <a:gd name="T50" fmla="*/ 20 w 903"/>
                <a:gd name="T51" fmla="*/ 715 h 903"/>
                <a:gd name="T52" fmla="*/ 2 w 903"/>
                <a:gd name="T53" fmla="*/ 758 h 903"/>
                <a:gd name="T54" fmla="*/ 2 w 903"/>
                <a:gd name="T55" fmla="*/ 806 h 903"/>
                <a:gd name="T56" fmla="*/ 20 w 903"/>
                <a:gd name="T57" fmla="*/ 849 h 903"/>
                <a:gd name="T58" fmla="*/ 54 w 903"/>
                <a:gd name="T59" fmla="*/ 883 h 903"/>
                <a:gd name="T60" fmla="*/ 97 w 903"/>
                <a:gd name="T61" fmla="*/ 901 h 903"/>
                <a:gd name="T62" fmla="*/ 145 w 903"/>
                <a:gd name="T63" fmla="*/ 901 h 903"/>
                <a:gd name="T64" fmla="*/ 188 w 903"/>
                <a:gd name="T65" fmla="*/ 883 h 903"/>
                <a:gd name="T66" fmla="*/ 221 w 903"/>
                <a:gd name="T67" fmla="*/ 849 h 903"/>
                <a:gd name="T68" fmla="*/ 238 w 903"/>
                <a:gd name="T69" fmla="*/ 806 h 903"/>
                <a:gd name="T70" fmla="*/ 237 w 903"/>
                <a:gd name="T71" fmla="*/ 753 h 903"/>
                <a:gd name="T72" fmla="*/ 209 w 903"/>
                <a:gd name="T73" fmla="*/ 701 h 903"/>
                <a:gd name="T74" fmla="*/ 301 w 903"/>
                <a:gd name="T75" fmla="*/ 477 h 903"/>
                <a:gd name="T76" fmla="*/ 344 w 903"/>
                <a:gd name="T77" fmla="*/ 480 h 903"/>
                <a:gd name="T78" fmla="*/ 392 w 903"/>
                <a:gd name="T79" fmla="*/ 465 h 903"/>
                <a:gd name="T80" fmla="*/ 526 w 903"/>
                <a:gd name="T81" fmla="*/ 516 h 903"/>
                <a:gd name="T82" fmla="*/ 512 w 903"/>
                <a:gd name="T83" fmla="*/ 572 h 903"/>
                <a:gd name="T84" fmla="*/ 521 w 903"/>
                <a:gd name="T85" fmla="*/ 619 h 903"/>
                <a:gd name="T86" fmla="*/ 547 w 903"/>
                <a:gd name="T87" fmla="*/ 657 h 903"/>
                <a:gd name="T88" fmla="*/ 586 w 903"/>
                <a:gd name="T89" fmla="*/ 683 h 903"/>
                <a:gd name="T90" fmla="*/ 633 w 903"/>
                <a:gd name="T91" fmla="*/ 693 h 903"/>
                <a:gd name="T92" fmla="*/ 679 w 903"/>
                <a:gd name="T93" fmla="*/ 683 h 903"/>
                <a:gd name="T94" fmla="*/ 718 w 903"/>
                <a:gd name="T95" fmla="*/ 657 h 903"/>
                <a:gd name="T96" fmla="*/ 743 w 903"/>
                <a:gd name="T97" fmla="*/ 619 h 903"/>
                <a:gd name="T98" fmla="*/ 753 w 903"/>
                <a:gd name="T99" fmla="*/ 572 h 903"/>
                <a:gd name="T100" fmla="*/ 748 w 903"/>
                <a:gd name="T101" fmla="*/ 537 h 903"/>
                <a:gd name="T102" fmla="*/ 734 w 903"/>
                <a:gd name="T103" fmla="*/ 507 h 903"/>
                <a:gd name="T104" fmla="*/ 712 w 903"/>
                <a:gd name="T105" fmla="*/ 481 h 903"/>
                <a:gd name="T106" fmla="*/ 684 w 903"/>
                <a:gd name="T107" fmla="*/ 463 h 903"/>
                <a:gd name="T108" fmla="*/ 795 w 903"/>
                <a:gd name="T109" fmla="*/ 240 h 903"/>
                <a:gd name="T110" fmla="*/ 841 w 903"/>
                <a:gd name="T111" fmla="*/ 226 h 903"/>
                <a:gd name="T112" fmla="*/ 876 w 903"/>
                <a:gd name="T113" fmla="*/ 197 h 903"/>
                <a:gd name="T114" fmla="*/ 898 w 903"/>
                <a:gd name="T115" fmla="*/ 156 h 903"/>
                <a:gd name="T116" fmla="*/ 903 w 903"/>
                <a:gd name="T117" fmla="*/ 108 h 903"/>
                <a:gd name="T118" fmla="*/ 889 w 903"/>
                <a:gd name="T119" fmla="*/ 63 h 903"/>
                <a:gd name="T120" fmla="*/ 859 w 903"/>
                <a:gd name="T121" fmla="*/ 28 h 903"/>
                <a:gd name="T122" fmla="*/ 818 w 903"/>
                <a:gd name="T123" fmla="*/ 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903">
                  <a:moveTo>
                    <a:pt x="783" y="0"/>
                  </a:moveTo>
                  <a:lnTo>
                    <a:pt x="771" y="0"/>
                  </a:lnTo>
                  <a:lnTo>
                    <a:pt x="758" y="2"/>
                  </a:lnTo>
                  <a:lnTo>
                    <a:pt x="748" y="5"/>
                  </a:lnTo>
                  <a:lnTo>
                    <a:pt x="736" y="10"/>
                  </a:lnTo>
                  <a:lnTo>
                    <a:pt x="726" y="14"/>
                  </a:lnTo>
                  <a:lnTo>
                    <a:pt x="715" y="20"/>
                  </a:lnTo>
                  <a:lnTo>
                    <a:pt x="707" y="28"/>
                  </a:lnTo>
                  <a:lnTo>
                    <a:pt x="698" y="35"/>
                  </a:lnTo>
                  <a:lnTo>
                    <a:pt x="690" y="44"/>
                  </a:lnTo>
                  <a:lnTo>
                    <a:pt x="683" y="52"/>
                  </a:lnTo>
                  <a:lnTo>
                    <a:pt x="677" y="63"/>
                  </a:lnTo>
                  <a:lnTo>
                    <a:pt x="673" y="74"/>
                  </a:lnTo>
                  <a:lnTo>
                    <a:pt x="668" y="85"/>
                  </a:lnTo>
                  <a:lnTo>
                    <a:pt x="665" y="96"/>
                  </a:lnTo>
                  <a:lnTo>
                    <a:pt x="663" y="108"/>
                  </a:lnTo>
                  <a:lnTo>
                    <a:pt x="663" y="120"/>
                  </a:lnTo>
                  <a:lnTo>
                    <a:pt x="663" y="129"/>
                  </a:lnTo>
                  <a:lnTo>
                    <a:pt x="664" y="138"/>
                  </a:lnTo>
                  <a:lnTo>
                    <a:pt x="665" y="146"/>
                  </a:lnTo>
                  <a:lnTo>
                    <a:pt x="667" y="154"/>
                  </a:lnTo>
                  <a:lnTo>
                    <a:pt x="670" y="163"/>
                  </a:lnTo>
                  <a:lnTo>
                    <a:pt x="674" y="170"/>
                  </a:lnTo>
                  <a:lnTo>
                    <a:pt x="678" y="178"/>
                  </a:lnTo>
                  <a:lnTo>
                    <a:pt x="682" y="185"/>
                  </a:lnTo>
                  <a:lnTo>
                    <a:pt x="686" y="192"/>
                  </a:lnTo>
                  <a:lnTo>
                    <a:pt x="692" y="198"/>
                  </a:lnTo>
                  <a:lnTo>
                    <a:pt x="697" y="205"/>
                  </a:lnTo>
                  <a:lnTo>
                    <a:pt x="704" y="210"/>
                  </a:lnTo>
                  <a:lnTo>
                    <a:pt x="710" y="215"/>
                  </a:lnTo>
                  <a:lnTo>
                    <a:pt x="717" y="221"/>
                  </a:lnTo>
                  <a:lnTo>
                    <a:pt x="724" y="225"/>
                  </a:lnTo>
                  <a:lnTo>
                    <a:pt x="730" y="228"/>
                  </a:lnTo>
                  <a:lnTo>
                    <a:pt x="656" y="454"/>
                  </a:lnTo>
                  <a:lnTo>
                    <a:pt x="645" y="451"/>
                  </a:lnTo>
                  <a:lnTo>
                    <a:pt x="633" y="451"/>
                  </a:lnTo>
                  <a:lnTo>
                    <a:pt x="619" y="453"/>
                  </a:lnTo>
                  <a:lnTo>
                    <a:pt x="607" y="455"/>
                  </a:lnTo>
                  <a:lnTo>
                    <a:pt x="594" y="458"/>
                  </a:lnTo>
                  <a:lnTo>
                    <a:pt x="584" y="462"/>
                  </a:lnTo>
                  <a:lnTo>
                    <a:pt x="572" y="468"/>
                  </a:lnTo>
                  <a:lnTo>
                    <a:pt x="562" y="475"/>
                  </a:lnTo>
                  <a:lnTo>
                    <a:pt x="552" y="483"/>
                  </a:lnTo>
                  <a:lnTo>
                    <a:pt x="544" y="491"/>
                  </a:lnTo>
                  <a:lnTo>
                    <a:pt x="438" y="417"/>
                  </a:lnTo>
                  <a:lnTo>
                    <a:pt x="444" y="404"/>
                  </a:lnTo>
                  <a:lnTo>
                    <a:pt x="448" y="390"/>
                  </a:lnTo>
                  <a:lnTo>
                    <a:pt x="451" y="376"/>
                  </a:lnTo>
                  <a:lnTo>
                    <a:pt x="452" y="361"/>
                  </a:lnTo>
                  <a:lnTo>
                    <a:pt x="452" y="348"/>
                  </a:lnTo>
                  <a:lnTo>
                    <a:pt x="449" y="337"/>
                  </a:lnTo>
                  <a:lnTo>
                    <a:pt x="446" y="325"/>
                  </a:lnTo>
                  <a:lnTo>
                    <a:pt x="442" y="314"/>
                  </a:lnTo>
                  <a:lnTo>
                    <a:pt x="438" y="303"/>
                  </a:lnTo>
                  <a:lnTo>
                    <a:pt x="431" y="294"/>
                  </a:lnTo>
                  <a:lnTo>
                    <a:pt x="425" y="284"/>
                  </a:lnTo>
                  <a:lnTo>
                    <a:pt x="416" y="276"/>
                  </a:lnTo>
                  <a:lnTo>
                    <a:pt x="408" y="268"/>
                  </a:lnTo>
                  <a:lnTo>
                    <a:pt x="399" y="262"/>
                  </a:lnTo>
                  <a:lnTo>
                    <a:pt x="388" y="255"/>
                  </a:lnTo>
                  <a:lnTo>
                    <a:pt x="379" y="250"/>
                  </a:lnTo>
                  <a:lnTo>
                    <a:pt x="367" y="247"/>
                  </a:lnTo>
                  <a:lnTo>
                    <a:pt x="356" y="243"/>
                  </a:lnTo>
                  <a:lnTo>
                    <a:pt x="343" y="241"/>
                  </a:lnTo>
                  <a:lnTo>
                    <a:pt x="331" y="240"/>
                  </a:lnTo>
                  <a:lnTo>
                    <a:pt x="320" y="241"/>
                  </a:lnTo>
                  <a:lnTo>
                    <a:pt x="307" y="243"/>
                  </a:lnTo>
                  <a:lnTo>
                    <a:pt x="296" y="247"/>
                  </a:lnTo>
                  <a:lnTo>
                    <a:pt x="284" y="250"/>
                  </a:lnTo>
                  <a:lnTo>
                    <a:pt x="275" y="255"/>
                  </a:lnTo>
                  <a:lnTo>
                    <a:pt x="264" y="262"/>
                  </a:lnTo>
                  <a:lnTo>
                    <a:pt x="255" y="268"/>
                  </a:lnTo>
                  <a:lnTo>
                    <a:pt x="247" y="276"/>
                  </a:lnTo>
                  <a:lnTo>
                    <a:pt x="238" y="284"/>
                  </a:lnTo>
                  <a:lnTo>
                    <a:pt x="232" y="294"/>
                  </a:lnTo>
                  <a:lnTo>
                    <a:pt x="225" y="303"/>
                  </a:lnTo>
                  <a:lnTo>
                    <a:pt x="221" y="314"/>
                  </a:lnTo>
                  <a:lnTo>
                    <a:pt x="217" y="325"/>
                  </a:lnTo>
                  <a:lnTo>
                    <a:pt x="214" y="337"/>
                  </a:lnTo>
                  <a:lnTo>
                    <a:pt x="211" y="348"/>
                  </a:lnTo>
                  <a:lnTo>
                    <a:pt x="211" y="361"/>
                  </a:lnTo>
                  <a:lnTo>
                    <a:pt x="212" y="376"/>
                  </a:lnTo>
                  <a:lnTo>
                    <a:pt x="215" y="391"/>
                  </a:lnTo>
                  <a:lnTo>
                    <a:pt x="220" y="405"/>
                  </a:lnTo>
                  <a:lnTo>
                    <a:pt x="225" y="418"/>
                  </a:lnTo>
                  <a:lnTo>
                    <a:pt x="234" y="431"/>
                  </a:lnTo>
                  <a:lnTo>
                    <a:pt x="242" y="442"/>
                  </a:lnTo>
                  <a:lnTo>
                    <a:pt x="253" y="453"/>
                  </a:lnTo>
                  <a:lnTo>
                    <a:pt x="265" y="461"/>
                  </a:lnTo>
                  <a:lnTo>
                    <a:pt x="161" y="669"/>
                  </a:lnTo>
                  <a:lnTo>
                    <a:pt x="151" y="666"/>
                  </a:lnTo>
                  <a:lnTo>
                    <a:pt x="142" y="664"/>
                  </a:lnTo>
                  <a:lnTo>
                    <a:pt x="131" y="663"/>
                  </a:lnTo>
                  <a:lnTo>
                    <a:pt x="120" y="662"/>
                  </a:lnTo>
                  <a:lnTo>
                    <a:pt x="108" y="663"/>
                  </a:lnTo>
                  <a:lnTo>
                    <a:pt x="97" y="665"/>
                  </a:lnTo>
                  <a:lnTo>
                    <a:pt x="85" y="667"/>
                  </a:lnTo>
                  <a:lnTo>
                    <a:pt x="74" y="671"/>
                  </a:lnTo>
                  <a:lnTo>
                    <a:pt x="63" y="677"/>
                  </a:lnTo>
                  <a:lnTo>
                    <a:pt x="54" y="683"/>
                  </a:lnTo>
                  <a:lnTo>
                    <a:pt x="44" y="690"/>
                  </a:lnTo>
                  <a:lnTo>
                    <a:pt x="35" y="697"/>
                  </a:lnTo>
                  <a:lnTo>
                    <a:pt x="28" y="706"/>
                  </a:lnTo>
                  <a:lnTo>
                    <a:pt x="20" y="715"/>
                  </a:lnTo>
                  <a:lnTo>
                    <a:pt x="15" y="725"/>
                  </a:lnTo>
                  <a:lnTo>
                    <a:pt x="10" y="736"/>
                  </a:lnTo>
                  <a:lnTo>
                    <a:pt x="5" y="746"/>
                  </a:lnTo>
                  <a:lnTo>
                    <a:pt x="2" y="758"/>
                  </a:lnTo>
                  <a:lnTo>
                    <a:pt x="1" y="770"/>
                  </a:lnTo>
                  <a:lnTo>
                    <a:pt x="0" y="783"/>
                  </a:lnTo>
                  <a:lnTo>
                    <a:pt x="1" y="795"/>
                  </a:lnTo>
                  <a:lnTo>
                    <a:pt x="2" y="806"/>
                  </a:lnTo>
                  <a:lnTo>
                    <a:pt x="5" y="818"/>
                  </a:lnTo>
                  <a:lnTo>
                    <a:pt x="10" y="829"/>
                  </a:lnTo>
                  <a:lnTo>
                    <a:pt x="15" y="840"/>
                  </a:lnTo>
                  <a:lnTo>
                    <a:pt x="20" y="849"/>
                  </a:lnTo>
                  <a:lnTo>
                    <a:pt x="28" y="859"/>
                  </a:lnTo>
                  <a:lnTo>
                    <a:pt x="35" y="868"/>
                  </a:lnTo>
                  <a:lnTo>
                    <a:pt x="44" y="875"/>
                  </a:lnTo>
                  <a:lnTo>
                    <a:pt x="54" y="883"/>
                  </a:lnTo>
                  <a:lnTo>
                    <a:pt x="63" y="888"/>
                  </a:lnTo>
                  <a:lnTo>
                    <a:pt x="74" y="893"/>
                  </a:lnTo>
                  <a:lnTo>
                    <a:pt x="85" y="898"/>
                  </a:lnTo>
                  <a:lnTo>
                    <a:pt x="97" y="901"/>
                  </a:lnTo>
                  <a:lnTo>
                    <a:pt x="108" y="902"/>
                  </a:lnTo>
                  <a:lnTo>
                    <a:pt x="120" y="903"/>
                  </a:lnTo>
                  <a:lnTo>
                    <a:pt x="133" y="902"/>
                  </a:lnTo>
                  <a:lnTo>
                    <a:pt x="145" y="901"/>
                  </a:lnTo>
                  <a:lnTo>
                    <a:pt x="157" y="898"/>
                  </a:lnTo>
                  <a:lnTo>
                    <a:pt x="167" y="893"/>
                  </a:lnTo>
                  <a:lnTo>
                    <a:pt x="178" y="888"/>
                  </a:lnTo>
                  <a:lnTo>
                    <a:pt x="188" y="883"/>
                  </a:lnTo>
                  <a:lnTo>
                    <a:pt x="197" y="875"/>
                  </a:lnTo>
                  <a:lnTo>
                    <a:pt x="206" y="868"/>
                  </a:lnTo>
                  <a:lnTo>
                    <a:pt x="214" y="859"/>
                  </a:lnTo>
                  <a:lnTo>
                    <a:pt x="221" y="849"/>
                  </a:lnTo>
                  <a:lnTo>
                    <a:pt x="226" y="840"/>
                  </a:lnTo>
                  <a:lnTo>
                    <a:pt x="232" y="829"/>
                  </a:lnTo>
                  <a:lnTo>
                    <a:pt x="236" y="818"/>
                  </a:lnTo>
                  <a:lnTo>
                    <a:pt x="238" y="806"/>
                  </a:lnTo>
                  <a:lnTo>
                    <a:pt x="240" y="795"/>
                  </a:lnTo>
                  <a:lnTo>
                    <a:pt x="241" y="783"/>
                  </a:lnTo>
                  <a:lnTo>
                    <a:pt x="240" y="767"/>
                  </a:lnTo>
                  <a:lnTo>
                    <a:pt x="237" y="753"/>
                  </a:lnTo>
                  <a:lnTo>
                    <a:pt x="233" y="738"/>
                  </a:lnTo>
                  <a:lnTo>
                    <a:pt x="226" y="725"/>
                  </a:lnTo>
                  <a:lnTo>
                    <a:pt x="219" y="713"/>
                  </a:lnTo>
                  <a:lnTo>
                    <a:pt x="209" y="701"/>
                  </a:lnTo>
                  <a:lnTo>
                    <a:pt x="200" y="692"/>
                  </a:lnTo>
                  <a:lnTo>
                    <a:pt x="188" y="682"/>
                  </a:lnTo>
                  <a:lnTo>
                    <a:pt x="292" y="475"/>
                  </a:lnTo>
                  <a:lnTo>
                    <a:pt x="301" y="477"/>
                  </a:lnTo>
                  <a:lnTo>
                    <a:pt x="311" y="479"/>
                  </a:lnTo>
                  <a:lnTo>
                    <a:pt x="321" y="481"/>
                  </a:lnTo>
                  <a:lnTo>
                    <a:pt x="331" y="481"/>
                  </a:lnTo>
                  <a:lnTo>
                    <a:pt x="344" y="480"/>
                  </a:lnTo>
                  <a:lnTo>
                    <a:pt x="357" y="478"/>
                  </a:lnTo>
                  <a:lnTo>
                    <a:pt x="369" y="475"/>
                  </a:lnTo>
                  <a:lnTo>
                    <a:pt x="381" y="471"/>
                  </a:lnTo>
                  <a:lnTo>
                    <a:pt x="392" y="465"/>
                  </a:lnTo>
                  <a:lnTo>
                    <a:pt x="402" y="458"/>
                  </a:lnTo>
                  <a:lnTo>
                    <a:pt x="412" y="450"/>
                  </a:lnTo>
                  <a:lnTo>
                    <a:pt x="421" y="442"/>
                  </a:lnTo>
                  <a:lnTo>
                    <a:pt x="526" y="516"/>
                  </a:lnTo>
                  <a:lnTo>
                    <a:pt x="520" y="529"/>
                  </a:lnTo>
                  <a:lnTo>
                    <a:pt x="516" y="543"/>
                  </a:lnTo>
                  <a:lnTo>
                    <a:pt x="513" y="557"/>
                  </a:lnTo>
                  <a:lnTo>
                    <a:pt x="512" y="572"/>
                  </a:lnTo>
                  <a:lnTo>
                    <a:pt x="513" y="584"/>
                  </a:lnTo>
                  <a:lnTo>
                    <a:pt x="515" y="596"/>
                  </a:lnTo>
                  <a:lnTo>
                    <a:pt x="517" y="608"/>
                  </a:lnTo>
                  <a:lnTo>
                    <a:pt x="521" y="619"/>
                  </a:lnTo>
                  <a:lnTo>
                    <a:pt x="527" y="629"/>
                  </a:lnTo>
                  <a:lnTo>
                    <a:pt x="533" y="639"/>
                  </a:lnTo>
                  <a:lnTo>
                    <a:pt x="540" y="649"/>
                  </a:lnTo>
                  <a:lnTo>
                    <a:pt x="547" y="657"/>
                  </a:lnTo>
                  <a:lnTo>
                    <a:pt x="556" y="665"/>
                  </a:lnTo>
                  <a:lnTo>
                    <a:pt x="565" y="671"/>
                  </a:lnTo>
                  <a:lnTo>
                    <a:pt x="575" y="678"/>
                  </a:lnTo>
                  <a:lnTo>
                    <a:pt x="586" y="683"/>
                  </a:lnTo>
                  <a:lnTo>
                    <a:pt x="596" y="686"/>
                  </a:lnTo>
                  <a:lnTo>
                    <a:pt x="608" y="690"/>
                  </a:lnTo>
                  <a:lnTo>
                    <a:pt x="620" y="692"/>
                  </a:lnTo>
                  <a:lnTo>
                    <a:pt x="633" y="693"/>
                  </a:lnTo>
                  <a:lnTo>
                    <a:pt x="645" y="692"/>
                  </a:lnTo>
                  <a:lnTo>
                    <a:pt x="656" y="690"/>
                  </a:lnTo>
                  <a:lnTo>
                    <a:pt x="668" y="686"/>
                  </a:lnTo>
                  <a:lnTo>
                    <a:pt x="679" y="683"/>
                  </a:lnTo>
                  <a:lnTo>
                    <a:pt x="690" y="678"/>
                  </a:lnTo>
                  <a:lnTo>
                    <a:pt x="699" y="671"/>
                  </a:lnTo>
                  <a:lnTo>
                    <a:pt x="709" y="665"/>
                  </a:lnTo>
                  <a:lnTo>
                    <a:pt x="718" y="657"/>
                  </a:lnTo>
                  <a:lnTo>
                    <a:pt x="725" y="649"/>
                  </a:lnTo>
                  <a:lnTo>
                    <a:pt x="733" y="639"/>
                  </a:lnTo>
                  <a:lnTo>
                    <a:pt x="738" y="629"/>
                  </a:lnTo>
                  <a:lnTo>
                    <a:pt x="743" y="619"/>
                  </a:lnTo>
                  <a:lnTo>
                    <a:pt x="748" y="608"/>
                  </a:lnTo>
                  <a:lnTo>
                    <a:pt x="751" y="596"/>
                  </a:lnTo>
                  <a:lnTo>
                    <a:pt x="752" y="584"/>
                  </a:lnTo>
                  <a:lnTo>
                    <a:pt x="753" y="572"/>
                  </a:lnTo>
                  <a:lnTo>
                    <a:pt x="753" y="563"/>
                  </a:lnTo>
                  <a:lnTo>
                    <a:pt x="752" y="554"/>
                  </a:lnTo>
                  <a:lnTo>
                    <a:pt x="750" y="546"/>
                  </a:lnTo>
                  <a:lnTo>
                    <a:pt x="748" y="537"/>
                  </a:lnTo>
                  <a:lnTo>
                    <a:pt x="745" y="530"/>
                  </a:lnTo>
                  <a:lnTo>
                    <a:pt x="742" y="521"/>
                  </a:lnTo>
                  <a:lnTo>
                    <a:pt x="738" y="514"/>
                  </a:lnTo>
                  <a:lnTo>
                    <a:pt x="734" y="507"/>
                  </a:lnTo>
                  <a:lnTo>
                    <a:pt x="729" y="500"/>
                  </a:lnTo>
                  <a:lnTo>
                    <a:pt x="724" y="493"/>
                  </a:lnTo>
                  <a:lnTo>
                    <a:pt x="719" y="488"/>
                  </a:lnTo>
                  <a:lnTo>
                    <a:pt x="712" y="481"/>
                  </a:lnTo>
                  <a:lnTo>
                    <a:pt x="706" y="476"/>
                  </a:lnTo>
                  <a:lnTo>
                    <a:pt x="699" y="472"/>
                  </a:lnTo>
                  <a:lnTo>
                    <a:pt x="692" y="468"/>
                  </a:lnTo>
                  <a:lnTo>
                    <a:pt x="684" y="463"/>
                  </a:lnTo>
                  <a:lnTo>
                    <a:pt x="759" y="238"/>
                  </a:lnTo>
                  <a:lnTo>
                    <a:pt x="771" y="240"/>
                  </a:lnTo>
                  <a:lnTo>
                    <a:pt x="783" y="240"/>
                  </a:lnTo>
                  <a:lnTo>
                    <a:pt x="795" y="240"/>
                  </a:lnTo>
                  <a:lnTo>
                    <a:pt x="808" y="238"/>
                  </a:lnTo>
                  <a:lnTo>
                    <a:pt x="818" y="235"/>
                  </a:lnTo>
                  <a:lnTo>
                    <a:pt x="830" y="232"/>
                  </a:lnTo>
                  <a:lnTo>
                    <a:pt x="841" y="226"/>
                  </a:lnTo>
                  <a:lnTo>
                    <a:pt x="851" y="220"/>
                  </a:lnTo>
                  <a:lnTo>
                    <a:pt x="859" y="213"/>
                  </a:lnTo>
                  <a:lnTo>
                    <a:pt x="868" y="206"/>
                  </a:lnTo>
                  <a:lnTo>
                    <a:pt x="876" y="197"/>
                  </a:lnTo>
                  <a:lnTo>
                    <a:pt x="883" y="188"/>
                  </a:lnTo>
                  <a:lnTo>
                    <a:pt x="889" y="178"/>
                  </a:lnTo>
                  <a:lnTo>
                    <a:pt x="893" y="167"/>
                  </a:lnTo>
                  <a:lnTo>
                    <a:pt x="898" y="156"/>
                  </a:lnTo>
                  <a:lnTo>
                    <a:pt x="901" y="145"/>
                  </a:lnTo>
                  <a:lnTo>
                    <a:pt x="903" y="133"/>
                  </a:lnTo>
                  <a:lnTo>
                    <a:pt x="903" y="120"/>
                  </a:lnTo>
                  <a:lnTo>
                    <a:pt x="903" y="108"/>
                  </a:lnTo>
                  <a:lnTo>
                    <a:pt x="901" y="96"/>
                  </a:lnTo>
                  <a:lnTo>
                    <a:pt x="898" y="85"/>
                  </a:lnTo>
                  <a:lnTo>
                    <a:pt x="893" y="74"/>
                  </a:lnTo>
                  <a:lnTo>
                    <a:pt x="889" y="63"/>
                  </a:lnTo>
                  <a:lnTo>
                    <a:pt x="883" y="52"/>
                  </a:lnTo>
                  <a:lnTo>
                    <a:pt x="876" y="44"/>
                  </a:lnTo>
                  <a:lnTo>
                    <a:pt x="868" y="35"/>
                  </a:lnTo>
                  <a:lnTo>
                    <a:pt x="859" y="28"/>
                  </a:lnTo>
                  <a:lnTo>
                    <a:pt x="851" y="20"/>
                  </a:lnTo>
                  <a:lnTo>
                    <a:pt x="841" y="14"/>
                  </a:lnTo>
                  <a:lnTo>
                    <a:pt x="830" y="10"/>
                  </a:lnTo>
                  <a:lnTo>
                    <a:pt x="818" y="5"/>
                  </a:lnTo>
                  <a:lnTo>
                    <a:pt x="808" y="2"/>
                  </a:lnTo>
                  <a:lnTo>
                    <a:pt x="795" y="0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EC7A0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Diamond 13">
            <a:extLst>
              <a:ext uri="{FF2B5EF4-FFF2-40B4-BE49-F238E27FC236}">
                <a16:creationId xmlns:a16="http://schemas.microsoft.com/office/drawing/2014/main" id="{3B70EA5B-47A8-444A-B08F-0EEB08214AD4}"/>
              </a:ext>
            </a:extLst>
          </p:cNvPr>
          <p:cNvSpPr/>
          <p:nvPr/>
        </p:nvSpPr>
        <p:spPr>
          <a:xfrm rot="10800000" flipV="1">
            <a:off x="6872955" y="-518445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E95B7B57-E2A7-47DC-B045-0D0EDACAC83A}"/>
              </a:ext>
            </a:extLst>
          </p:cNvPr>
          <p:cNvSpPr/>
          <p:nvPr/>
        </p:nvSpPr>
        <p:spPr>
          <a:xfrm rot="10800000" flipV="1">
            <a:off x="4282155" y="-518445"/>
            <a:ext cx="1036890" cy="1036890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8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3DDA0B0-AA1E-0B4F-B628-19E4AD5EA5DE}"/>
              </a:ext>
            </a:extLst>
          </p:cNvPr>
          <p:cNvSpPr txBox="1">
            <a:spLocks/>
          </p:cNvSpPr>
          <p:nvPr/>
        </p:nvSpPr>
        <p:spPr>
          <a:xfrm>
            <a:off x="0" y="45651"/>
            <a:ext cx="121920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000" b="0" kern="1200" spc="0" baseline="0">
                <a:solidFill>
                  <a:srgbClr val="D2492A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inceHand 2_15" panose="020B0604020202020204" charset="0"/>
              </a:rPr>
              <a:t>Next Steps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100EDB-E0C2-4075-87A6-7D4DC4B3A335}"/>
              </a:ext>
            </a:extLst>
          </p:cNvPr>
          <p:cNvSpPr/>
          <p:nvPr/>
        </p:nvSpPr>
        <p:spPr>
          <a:xfrm>
            <a:off x="3047998" y="4137645"/>
            <a:ext cx="81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Employees </a:t>
            </a:r>
            <a:r>
              <a:rPr lang="mr-IN" sz="2800" dirty="0">
                <a:solidFill>
                  <a:schemeClr val="tx2"/>
                </a:solidFill>
                <a:latin typeface="vinceHand 2_15" panose="020B0604020202020204" charset="0"/>
              </a:rPr>
              <a:t>–</a:t>
            </a:r>
            <a:r>
              <a:rPr lang="en-US" sz="2800" dirty="0">
                <a:solidFill>
                  <a:schemeClr val="tx2"/>
                </a:solidFill>
                <a:latin typeface="vinceHand 2_15" panose="020B0604020202020204" charset="0"/>
              </a:rPr>
              <a:t> Analyze employee sales performance and reward those who are performing well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06107-5407-4E8B-A5F2-144CA30D1212}"/>
              </a:ext>
            </a:extLst>
          </p:cNvPr>
          <p:cNvSpPr/>
          <p:nvPr/>
        </p:nvSpPr>
        <p:spPr>
          <a:xfrm>
            <a:off x="533400" y="6534150"/>
            <a:ext cx="2133600" cy="1905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E84996-E2B6-497F-ADC4-D43382B177DA}"/>
              </a:ext>
            </a:extLst>
          </p:cNvPr>
          <p:cNvGrpSpPr/>
          <p:nvPr/>
        </p:nvGrpSpPr>
        <p:grpSpPr>
          <a:xfrm>
            <a:off x="1614919" y="2155952"/>
            <a:ext cx="1005162" cy="999980"/>
            <a:chOff x="6199524" y="1893345"/>
            <a:chExt cx="1005162" cy="9999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66D9F3-2AB8-4494-A115-EEF3DEA31004}"/>
                </a:ext>
              </a:extLst>
            </p:cNvPr>
            <p:cNvSpPr/>
            <p:nvPr/>
          </p:nvSpPr>
          <p:spPr>
            <a:xfrm>
              <a:off x="6222354" y="1904921"/>
              <a:ext cx="959502" cy="959502"/>
            </a:xfrm>
            <a:prstGeom prst="ellipse">
              <a:avLst/>
            </a:prstGeom>
            <a:solidFill>
              <a:srgbClr val="3F9C3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DFC706-315D-4681-B390-9E95D2E2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9524" y="1893345"/>
              <a:ext cx="1005162" cy="9999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F0860F-7626-4415-9A76-77854AE981DD}"/>
              </a:ext>
            </a:extLst>
          </p:cNvPr>
          <p:cNvGrpSpPr/>
          <p:nvPr/>
        </p:nvGrpSpPr>
        <p:grpSpPr>
          <a:xfrm>
            <a:off x="1600200" y="4137645"/>
            <a:ext cx="1019881" cy="999981"/>
            <a:chOff x="7961097" y="1893346"/>
            <a:chExt cx="1019881" cy="99998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5CE716-6532-4D8F-B0B9-37D920049129}"/>
                </a:ext>
              </a:extLst>
            </p:cNvPr>
            <p:cNvSpPr/>
            <p:nvPr/>
          </p:nvSpPr>
          <p:spPr>
            <a:xfrm>
              <a:off x="7973096" y="1904921"/>
              <a:ext cx="959502" cy="959502"/>
            </a:xfrm>
            <a:prstGeom prst="ellipse">
              <a:avLst/>
            </a:prstGeom>
            <a:solidFill>
              <a:srgbClr val="D2492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5ED6FE-427D-46BE-91B1-E8C4D25B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61097" y="1893346"/>
              <a:ext cx="1019881" cy="99998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C100EDB-E0C2-4075-87A6-7D4DC4B3A335}"/>
              </a:ext>
            </a:extLst>
          </p:cNvPr>
          <p:cNvSpPr/>
          <p:nvPr/>
        </p:nvSpPr>
        <p:spPr>
          <a:xfrm>
            <a:off x="3047998" y="1963444"/>
            <a:ext cx="8149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Customers </a:t>
            </a:r>
            <a:r>
              <a:rPr lang="mr-IN" sz="2800" b="1" dirty="0">
                <a:solidFill>
                  <a:schemeClr val="tx2"/>
                </a:solidFill>
                <a:latin typeface="vinceHand 2_15" panose="020B0604020202020204" charset="0"/>
              </a:rPr>
              <a:t>–</a:t>
            </a:r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vinceHand 2_15" panose="020B0604020202020204" charset="0"/>
              </a:rPr>
              <a:t>Evaluate what customers offer the greatest value and calculate if discounts can improve their order quantities of certain products</a:t>
            </a:r>
          </a:p>
        </p:txBody>
      </p:sp>
    </p:spTree>
    <p:extLst>
      <p:ext uri="{BB962C8B-B14F-4D97-AF65-F5344CB8AC3E}">
        <p14:creationId xmlns:p14="http://schemas.microsoft.com/office/powerpoint/2010/main" val="108255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3DDA0B0-AA1E-0B4F-B628-19E4AD5EA5DE}"/>
              </a:ext>
            </a:extLst>
          </p:cNvPr>
          <p:cNvSpPr txBox="1">
            <a:spLocks/>
          </p:cNvSpPr>
          <p:nvPr/>
        </p:nvSpPr>
        <p:spPr>
          <a:xfrm>
            <a:off x="0" y="45651"/>
            <a:ext cx="121920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000" b="0" kern="1200" spc="0" baseline="0">
                <a:solidFill>
                  <a:srgbClr val="D2492A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inceHand 2_15" panose="02000400000000000000" pitchFamily="2" charset="0"/>
              </a:rPr>
              <a:t>Agenda &amp; Objectives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EED646-8864-4D57-BD97-03EDFF9311F6}"/>
              </a:ext>
            </a:extLst>
          </p:cNvPr>
          <p:cNvGrpSpPr/>
          <p:nvPr/>
        </p:nvGrpSpPr>
        <p:grpSpPr>
          <a:xfrm>
            <a:off x="2164896" y="4351223"/>
            <a:ext cx="2156328" cy="1161033"/>
            <a:chOff x="1020037" y="4343148"/>
            <a:chExt cx="2156328" cy="1161033"/>
          </a:xfrm>
        </p:grpSpPr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0F3E745D-934C-4B8A-921C-2F3428FECE1E}"/>
                </a:ext>
              </a:extLst>
            </p:cNvPr>
            <p:cNvSpPr txBox="1">
              <a:spLocks/>
            </p:cNvSpPr>
            <p:nvPr/>
          </p:nvSpPr>
          <p:spPr>
            <a:xfrm>
              <a:off x="1022022" y="4343148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800" b="0" dirty="0">
                  <a:solidFill>
                    <a:schemeClr val="bg1"/>
                  </a:solidFill>
                  <a:latin typeface="+mj-lt"/>
                  <a:ea typeface="Roboto Light" charset="0"/>
                  <a:cs typeface="Roboto Light" charset="0"/>
                </a:rPr>
                <a:t>Describe</a:t>
              </a:r>
              <a:endParaRPr lang="en-US" sz="1100" b="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endParaRPr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39CF4EF8-8781-4127-8470-BD131EFE05F6}"/>
                </a:ext>
              </a:extLst>
            </p:cNvPr>
            <p:cNvSpPr txBox="1">
              <a:spLocks/>
            </p:cNvSpPr>
            <p:nvPr/>
          </p:nvSpPr>
          <p:spPr>
            <a:xfrm>
              <a:off x="1020037" y="4695186"/>
              <a:ext cx="2156328" cy="8089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r>
                <a:rPr lang="en-US" sz="1400" b="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Roboto Light" charset="0"/>
                  <a:cs typeface="Roboto Light" charset="0"/>
                </a:rPr>
                <a:t>Explain the hypotheses that were analyzed and their business implications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F4002-C0D5-44DF-A3C8-4A02C27092C8}"/>
              </a:ext>
            </a:extLst>
          </p:cNvPr>
          <p:cNvGrpSpPr/>
          <p:nvPr/>
        </p:nvGrpSpPr>
        <p:grpSpPr>
          <a:xfrm>
            <a:off x="4990824" y="4351223"/>
            <a:ext cx="2156328" cy="1161033"/>
            <a:chOff x="1020037" y="4343148"/>
            <a:chExt cx="2156328" cy="1161033"/>
          </a:xfrm>
        </p:grpSpPr>
        <p:sp>
          <p:nvSpPr>
            <p:cNvPr id="8" name="Title 3">
              <a:extLst>
                <a:ext uri="{FF2B5EF4-FFF2-40B4-BE49-F238E27FC236}">
                  <a16:creationId xmlns:a16="http://schemas.microsoft.com/office/drawing/2014/main" id="{CDCB77C8-7E90-45D4-AAB9-6E568309D59B}"/>
                </a:ext>
              </a:extLst>
            </p:cNvPr>
            <p:cNvSpPr txBox="1">
              <a:spLocks/>
            </p:cNvSpPr>
            <p:nvPr/>
          </p:nvSpPr>
          <p:spPr>
            <a:xfrm>
              <a:off x="1022022" y="4343148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800" b="0" dirty="0">
                  <a:solidFill>
                    <a:schemeClr val="bg1"/>
                  </a:solidFill>
                  <a:latin typeface="+mj-lt"/>
                  <a:ea typeface="Roboto Light" charset="0"/>
                  <a:cs typeface="Roboto Light" charset="0"/>
                </a:rPr>
                <a:t>Analyze</a:t>
              </a:r>
              <a:endParaRPr lang="en-US" sz="1100" b="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endParaRPr>
            </a:p>
          </p:txBody>
        </p:sp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61884326-9994-4577-ADA4-7C9948278AEB}"/>
                </a:ext>
              </a:extLst>
            </p:cNvPr>
            <p:cNvSpPr txBox="1">
              <a:spLocks/>
            </p:cNvSpPr>
            <p:nvPr/>
          </p:nvSpPr>
          <p:spPr>
            <a:xfrm>
              <a:off x="1020037" y="4695186"/>
              <a:ext cx="2156328" cy="8089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r>
                <a:rPr lang="en-US" sz="1400" b="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Roboto Light" charset="0"/>
                  <a:cs typeface="Roboto Light" charset="0"/>
                </a:rPr>
                <a:t>Investigate the results of our statistical analyses and what significant outcomes were found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C75B3-BDE2-47CC-97B0-DCE65E4CE218}"/>
              </a:ext>
            </a:extLst>
          </p:cNvPr>
          <p:cNvGrpSpPr/>
          <p:nvPr/>
        </p:nvGrpSpPr>
        <p:grpSpPr>
          <a:xfrm>
            <a:off x="7658508" y="4351223"/>
            <a:ext cx="2485329" cy="1216301"/>
            <a:chOff x="1022022" y="4343148"/>
            <a:chExt cx="2156328" cy="1216301"/>
          </a:xfrm>
        </p:grpSpPr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108233A0-6CDF-41D4-96F7-5CCB5A5E81D9}"/>
                </a:ext>
              </a:extLst>
            </p:cNvPr>
            <p:cNvSpPr txBox="1">
              <a:spLocks/>
            </p:cNvSpPr>
            <p:nvPr/>
          </p:nvSpPr>
          <p:spPr>
            <a:xfrm>
              <a:off x="1022022" y="4343148"/>
              <a:ext cx="2152358" cy="41301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800" b="0" dirty="0">
                  <a:solidFill>
                    <a:schemeClr val="bg1"/>
                  </a:solidFill>
                  <a:latin typeface="+mj-lt"/>
                  <a:ea typeface="Roboto Light" charset="0"/>
                  <a:cs typeface="Roboto Light" charset="0"/>
                </a:rPr>
                <a:t>Recommend</a:t>
              </a:r>
              <a:endParaRPr lang="en-US" sz="1100" b="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endParaRPr>
            </a:p>
          </p:txBody>
        </p: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73D9316E-DD77-47EA-942D-CAA24C135FC5}"/>
                </a:ext>
              </a:extLst>
            </p:cNvPr>
            <p:cNvSpPr txBox="1">
              <a:spLocks/>
            </p:cNvSpPr>
            <p:nvPr/>
          </p:nvSpPr>
          <p:spPr>
            <a:xfrm>
              <a:off x="1022022" y="4750454"/>
              <a:ext cx="2156328" cy="80899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5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</a:pPr>
              <a:r>
                <a:rPr lang="en-US" sz="1400" b="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Roboto Light" charset="0"/>
                  <a:cs typeface="Roboto Light" charset="0"/>
                </a:rPr>
                <a:t>Provide actionable business insights to increase profit and align the company’s future with customer needs.</a:t>
              </a:r>
            </a:p>
          </p:txBody>
        </p:sp>
      </p:grpSp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EF90455-D641-4FE2-8B21-C0A162C4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79" y="1940057"/>
            <a:ext cx="1920240" cy="1920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069DC2-D870-478B-ACF5-34A6C63CD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765" y="1940057"/>
            <a:ext cx="1920240" cy="1920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CBC997-0E9D-4E28-A65F-BD09FF18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940" y="1940057"/>
            <a:ext cx="1920240" cy="19202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16187B-9EEC-454C-B439-F3C69EB72EE3}"/>
              </a:ext>
            </a:extLst>
          </p:cNvPr>
          <p:cNvSpPr/>
          <p:nvPr/>
        </p:nvSpPr>
        <p:spPr>
          <a:xfrm>
            <a:off x="533400" y="6534150"/>
            <a:ext cx="2152358" cy="2781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3392-A0CF-4E9B-9776-377532AE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bg1"/>
                </a:solidFill>
                <a:latin typeface="vinceHand 2_15" panose="020004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2911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49E8DF-B3BF-401B-8B56-A89591555B41}"/>
              </a:ext>
            </a:extLst>
          </p:cNvPr>
          <p:cNvSpPr/>
          <p:nvPr/>
        </p:nvSpPr>
        <p:spPr>
          <a:xfrm>
            <a:off x="533400" y="6534150"/>
            <a:ext cx="2152358" cy="2781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7DCEF8-DF15-4E27-BE38-53218A235300}"/>
              </a:ext>
            </a:extLst>
          </p:cNvPr>
          <p:cNvGrpSpPr/>
          <p:nvPr/>
        </p:nvGrpSpPr>
        <p:grpSpPr>
          <a:xfrm>
            <a:off x="1534519" y="1628159"/>
            <a:ext cx="9122962" cy="4579634"/>
            <a:chOff x="1523973" y="1541142"/>
            <a:chExt cx="9122962" cy="4579634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ADA50310-304B-41BA-B36C-B9946CCB02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3973" y="1550543"/>
              <a:ext cx="2304375" cy="4318000"/>
            </a:xfrm>
            <a:custGeom>
              <a:avLst/>
              <a:gdLst>
                <a:gd name="T0" fmla="*/ 463 w 493"/>
                <a:gd name="T1" fmla="*/ 928 h 928"/>
                <a:gd name="T2" fmla="*/ 0 w 493"/>
                <a:gd name="T3" fmla="*/ 464 h 928"/>
                <a:gd name="T4" fmla="*/ 463 w 493"/>
                <a:gd name="T5" fmla="*/ 0 h 928"/>
                <a:gd name="T6" fmla="*/ 493 w 493"/>
                <a:gd name="T7" fmla="*/ 30 h 928"/>
                <a:gd name="T8" fmla="*/ 463 w 493"/>
                <a:gd name="T9" fmla="*/ 60 h 928"/>
                <a:gd name="T10" fmla="*/ 60 w 493"/>
                <a:gd name="T11" fmla="*/ 464 h 928"/>
                <a:gd name="T12" fmla="*/ 463 w 493"/>
                <a:gd name="T13" fmla="*/ 868 h 928"/>
                <a:gd name="T14" fmla="*/ 493 w 493"/>
                <a:gd name="T15" fmla="*/ 898 h 928"/>
                <a:gd name="T16" fmla="*/ 463 w 493"/>
                <a:gd name="T17" fmla="*/ 92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928">
                  <a:moveTo>
                    <a:pt x="463" y="928"/>
                  </a:moveTo>
                  <a:cubicBezTo>
                    <a:pt x="208" y="928"/>
                    <a:pt x="0" y="720"/>
                    <a:pt x="0" y="464"/>
                  </a:cubicBezTo>
                  <a:cubicBezTo>
                    <a:pt x="0" y="208"/>
                    <a:pt x="208" y="0"/>
                    <a:pt x="463" y="0"/>
                  </a:cubicBezTo>
                  <a:cubicBezTo>
                    <a:pt x="480" y="0"/>
                    <a:pt x="493" y="14"/>
                    <a:pt x="493" y="30"/>
                  </a:cubicBezTo>
                  <a:cubicBezTo>
                    <a:pt x="493" y="47"/>
                    <a:pt x="480" y="60"/>
                    <a:pt x="463" y="60"/>
                  </a:cubicBezTo>
                  <a:cubicBezTo>
                    <a:pt x="241" y="60"/>
                    <a:pt x="60" y="241"/>
                    <a:pt x="60" y="464"/>
                  </a:cubicBezTo>
                  <a:cubicBezTo>
                    <a:pt x="60" y="687"/>
                    <a:pt x="241" y="868"/>
                    <a:pt x="463" y="868"/>
                  </a:cubicBezTo>
                  <a:cubicBezTo>
                    <a:pt x="480" y="868"/>
                    <a:pt x="493" y="881"/>
                    <a:pt x="493" y="898"/>
                  </a:cubicBezTo>
                  <a:cubicBezTo>
                    <a:pt x="493" y="914"/>
                    <a:pt x="480" y="928"/>
                    <a:pt x="463" y="9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E4FEDB2-2B17-4EC7-A084-3BB1C7EBD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7770" y="1541142"/>
              <a:ext cx="576000" cy="576000"/>
            </a:xfrm>
            <a:prstGeom prst="ellips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8000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E2A96D-9AAA-4A2F-80D5-27DB029F4AE2}"/>
                </a:ext>
              </a:extLst>
            </p:cNvPr>
            <p:cNvSpPr/>
            <p:nvPr/>
          </p:nvSpPr>
          <p:spPr>
            <a:xfrm>
              <a:off x="2101575" y="1594947"/>
              <a:ext cx="468390" cy="46839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65437"/>
                  </a:solidFill>
                  <a:effectLst/>
                  <a:uLnTx/>
                  <a:uFillTx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8B1F45-F369-4180-A206-5D2708D92ECA}"/>
                </a:ext>
              </a:extLst>
            </p:cNvPr>
            <p:cNvSpPr txBox="1"/>
            <p:nvPr/>
          </p:nvSpPr>
          <p:spPr>
            <a:xfrm>
              <a:off x="3500988" y="1552366"/>
              <a:ext cx="6280612" cy="833178"/>
            </a:xfrm>
            <a:prstGeom prst="rect">
              <a:avLst/>
            </a:prstGeom>
            <a:noFill/>
          </p:spPr>
          <p:txBody>
            <a:bodyPr wrap="square" lIns="46800" tIns="46800" rIns="46800" bIns="46800" rtlCol="0" anchor="t">
              <a:spAutoFit/>
            </a:bodyPr>
            <a:lstStyle/>
            <a:p>
              <a:r>
                <a:rPr lang="en-US" sz="2400" b="1" dirty="0">
                  <a:latin typeface="vinceHand 2_15" panose="020B0604020202020204" charset="0"/>
                  <a:cs typeface="Vani" panose="020B0502040204020203" pitchFamily="18" charset="0"/>
                </a:rPr>
                <a:t>DISCOUNTS</a:t>
              </a:r>
              <a:r>
                <a:rPr lang="en-US" sz="2400" dirty="0">
                  <a:latin typeface="vinceHand 2_15" panose="020B0604020202020204" charset="0"/>
                  <a:cs typeface="Vani" panose="020B0502040204020203" pitchFamily="18" charset="0"/>
                </a:rPr>
                <a:t>:  Do discounts have an impact on the number of products that customers order? If so, at what levels?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574260-1C72-40F0-B0A3-6BFAACA6B208}"/>
                </a:ext>
              </a:extLst>
            </p:cNvPr>
            <p:cNvSpPr txBox="1"/>
            <p:nvPr/>
          </p:nvSpPr>
          <p:spPr>
            <a:xfrm>
              <a:off x="4366323" y="2797443"/>
              <a:ext cx="6280612" cy="833178"/>
            </a:xfrm>
            <a:prstGeom prst="rect">
              <a:avLst/>
            </a:prstGeom>
            <a:noFill/>
          </p:spPr>
          <p:txBody>
            <a:bodyPr wrap="square" lIns="46800" tIns="46800" rIns="46800" bIns="46800" rtlCol="0" anchor="t">
              <a:spAutoFit/>
            </a:bodyPr>
            <a:lstStyle/>
            <a:p>
              <a:r>
                <a:rPr lang="en-US" sz="2400" b="1" dirty="0">
                  <a:latin typeface="vinceHand 2_15" panose="020B0604020202020204" charset="0"/>
                </a:rPr>
                <a:t>FREIGHT COSTS</a:t>
              </a:r>
              <a:r>
                <a:rPr lang="en-US" sz="2400" dirty="0">
                  <a:latin typeface="vinceHand 2_15" panose="020B0604020202020204" charset="0"/>
                </a:rPr>
                <a:t>: Does time of year have an impact on freight costs?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E661FF-95CB-4F53-B2B8-9A4D6243A61E}"/>
                </a:ext>
              </a:extLst>
            </p:cNvPr>
            <p:cNvSpPr txBox="1"/>
            <p:nvPr/>
          </p:nvSpPr>
          <p:spPr>
            <a:xfrm>
              <a:off x="4366323" y="4042520"/>
              <a:ext cx="6280612" cy="833178"/>
            </a:xfrm>
            <a:prstGeom prst="rect">
              <a:avLst/>
            </a:prstGeom>
            <a:noFill/>
          </p:spPr>
          <p:txBody>
            <a:bodyPr wrap="square" lIns="46800" tIns="46800" rIns="46800" bIns="46800" rtlCol="0" anchor="t">
              <a:spAutoFit/>
            </a:bodyPr>
            <a:lstStyle/>
            <a:p>
              <a:r>
                <a:rPr lang="en-US" sz="2400" b="1" dirty="0">
                  <a:latin typeface="vinceHand 2_15" panose="020B0604020202020204" charset="0"/>
                </a:rPr>
                <a:t>SUPPLIERS</a:t>
              </a:r>
              <a:r>
                <a:rPr lang="en-US" sz="2400" dirty="0">
                  <a:latin typeface="vinceHand 2_15" panose="020B0604020202020204" charset="0"/>
                </a:rPr>
                <a:t>: Is there a difference in unit prices amongst supplier regions?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04CEF4-10A0-49B3-9836-BCF76785CCF8}"/>
                </a:ext>
              </a:extLst>
            </p:cNvPr>
            <p:cNvSpPr txBox="1"/>
            <p:nvPr/>
          </p:nvSpPr>
          <p:spPr>
            <a:xfrm>
              <a:off x="3500988" y="5287598"/>
              <a:ext cx="6280612" cy="833178"/>
            </a:xfrm>
            <a:prstGeom prst="rect">
              <a:avLst/>
            </a:prstGeom>
            <a:noFill/>
          </p:spPr>
          <p:txBody>
            <a:bodyPr wrap="square" lIns="46800" tIns="46800" rIns="46800" bIns="46800" rtlCol="0" anchor="t">
              <a:spAutoFit/>
            </a:bodyPr>
            <a:lstStyle/>
            <a:p>
              <a:r>
                <a:rPr lang="en-US" sz="2400" b="1" dirty="0">
                  <a:latin typeface="vinceHand 2_15" panose="020B0604020202020204" charset="0"/>
                </a:rPr>
                <a:t>SHIPPING COMPANIES: </a:t>
              </a:r>
              <a:r>
                <a:rPr lang="en-US" sz="2400" dirty="0">
                  <a:latin typeface="vinceHand 2_15" panose="020B0604020202020204" charset="0"/>
                </a:rPr>
                <a:t>Is there a difference in shipping company performance?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74B5A2-5D8D-450E-BF03-1539C9DA4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7770" y="5277343"/>
              <a:ext cx="576000" cy="576000"/>
            </a:xfrm>
            <a:prstGeom prst="ellips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CB62B5-DCC1-4D00-B70D-AB7C9CC3569A}"/>
                </a:ext>
              </a:extLst>
            </p:cNvPr>
            <p:cNvSpPr/>
            <p:nvPr/>
          </p:nvSpPr>
          <p:spPr>
            <a:xfrm>
              <a:off x="2101575" y="5331148"/>
              <a:ext cx="468390" cy="46839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65437"/>
                  </a:solidFill>
                  <a:effectLst/>
                  <a:uLnTx/>
                  <a:uFillTx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4B3522-9B8D-4C75-9BC4-01BC6BE23E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824" y="4044248"/>
              <a:ext cx="576000" cy="576000"/>
            </a:xfrm>
            <a:prstGeom prst="ellips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567E430-6FBB-4326-9AC0-DDBBFC308484}"/>
                </a:ext>
              </a:extLst>
            </p:cNvPr>
            <p:cNvSpPr/>
            <p:nvPr/>
          </p:nvSpPr>
          <p:spPr>
            <a:xfrm>
              <a:off x="3351629" y="4098053"/>
              <a:ext cx="468390" cy="46839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65437"/>
                  </a:solidFill>
                  <a:effectLst/>
                  <a:uLnTx/>
                  <a:uFillTx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B1BD022-7B6C-4186-A119-BCD6A1B0F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824" y="2801586"/>
              <a:ext cx="576000" cy="576000"/>
            </a:xfrm>
            <a:prstGeom prst="ellips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68F699-BBEB-4D77-AB33-AE6D7C56895E}"/>
                </a:ext>
              </a:extLst>
            </p:cNvPr>
            <p:cNvSpPr/>
            <p:nvPr/>
          </p:nvSpPr>
          <p:spPr>
            <a:xfrm>
              <a:off x="3351629" y="2855391"/>
              <a:ext cx="468390" cy="468390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65437"/>
                  </a:solidFill>
                  <a:effectLst/>
                  <a:uLnTx/>
                  <a:uFillTx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B94D8-3765-4570-9D37-6F7818F22BD9}"/>
                </a:ext>
              </a:extLst>
            </p:cNvPr>
            <p:cNvCxnSpPr>
              <a:stCxn id="4" idx="0"/>
            </p:cNvCxnSpPr>
            <p:nvPr/>
          </p:nvCxnSpPr>
          <p:spPr>
            <a:xfrm>
              <a:off x="2335773" y="1541142"/>
              <a:ext cx="8311162" cy="0"/>
            </a:xfrm>
            <a:prstGeom prst="lin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58B616-9A9A-4C4C-95D9-4AD198AC3D1F}"/>
                </a:ext>
              </a:extLst>
            </p:cNvPr>
            <p:cNvCxnSpPr>
              <a:stCxn id="10" idx="0"/>
            </p:cNvCxnSpPr>
            <p:nvPr/>
          </p:nvCxnSpPr>
          <p:spPr>
            <a:xfrm>
              <a:off x="2335773" y="5277343"/>
              <a:ext cx="8311162" cy="0"/>
            </a:xfrm>
            <a:prstGeom prst="lin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47D5AE-068B-4E18-9623-FF61576AD2ED}"/>
                </a:ext>
              </a:extLst>
            </p:cNvPr>
            <p:cNvCxnSpPr>
              <a:stCxn id="12" idx="0"/>
            </p:cNvCxnSpPr>
            <p:nvPr/>
          </p:nvCxnSpPr>
          <p:spPr>
            <a:xfrm>
              <a:off x="3603197" y="4044248"/>
              <a:ext cx="7043738" cy="0"/>
            </a:xfrm>
            <a:prstGeom prst="lin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BE9715-194C-482F-811A-75C4ECE21DE8}"/>
                </a:ext>
              </a:extLst>
            </p:cNvPr>
            <p:cNvCxnSpPr>
              <a:stCxn id="14" idx="0"/>
            </p:cNvCxnSpPr>
            <p:nvPr/>
          </p:nvCxnSpPr>
          <p:spPr>
            <a:xfrm>
              <a:off x="3603197" y="2801586"/>
              <a:ext cx="7043738" cy="0"/>
            </a:xfrm>
            <a:prstGeom prst="line">
              <a:avLst/>
            </a:prstGeom>
            <a:noFill/>
            <a:ln w="6350" cap="flat" cmpd="sng" algn="ctr">
              <a:solidFill>
                <a:srgbClr val="F8745E"/>
              </a:solidFill>
              <a:prstDash val="solid"/>
              <a:miter lim="800000"/>
            </a:ln>
            <a:effectLst/>
          </p:spPr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2E091796-801D-4468-9A1A-9B3627E3C225}"/>
              </a:ext>
            </a:extLst>
          </p:cNvPr>
          <p:cNvSpPr txBox="1">
            <a:spLocks/>
          </p:cNvSpPr>
          <p:nvPr/>
        </p:nvSpPr>
        <p:spPr>
          <a:xfrm>
            <a:off x="0" y="45651"/>
            <a:ext cx="121920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000" b="0" kern="1200" spc="0" baseline="0">
                <a:solidFill>
                  <a:srgbClr val="D2492A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vinceHand 2_15" panose="02000400000000000000" pitchFamily="2" charset="0"/>
              </a:rPr>
              <a:t>Questions Analyzed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A02938-A6FF-4FE8-8F54-4BBF379CE58E}"/>
              </a:ext>
            </a:extLst>
          </p:cNvPr>
          <p:cNvGrpSpPr/>
          <p:nvPr/>
        </p:nvGrpSpPr>
        <p:grpSpPr>
          <a:xfrm>
            <a:off x="1592354" y="3058267"/>
            <a:ext cx="1483075" cy="1476585"/>
            <a:chOff x="7931725" y="1903381"/>
            <a:chExt cx="997139" cy="97085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2FABFD-34AF-4E44-B370-D7EA518BA974}"/>
                </a:ext>
              </a:extLst>
            </p:cNvPr>
            <p:cNvSpPr/>
            <p:nvPr/>
          </p:nvSpPr>
          <p:spPr>
            <a:xfrm>
              <a:off x="7931725" y="1903381"/>
              <a:ext cx="959502" cy="959502"/>
            </a:xfrm>
            <a:prstGeom prst="ellipse">
              <a:avLst/>
            </a:prstGeom>
            <a:solidFill>
              <a:srgbClr val="FDC8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54AFB91-0E37-4A4F-8A3A-1807FA0E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2863" y="1907478"/>
              <a:ext cx="986001" cy="966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7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3392-A0CF-4E9B-9776-377532AE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bg1"/>
                </a:solidFill>
                <a:latin typeface="vinceHand 2_15" panose="02000400000000000000" pitchFamily="2" charset="0"/>
              </a:rPr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22165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BD69-909E-43B4-A44E-C31CCFAE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3847"/>
            <a:ext cx="9715077" cy="1002979"/>
          </a:xfrm>
        </p:spPr>
        <p:txBody>
          <a:bodyPr/>
          <a:lstStyle/>
          <a:p>
            <a:r>
              <a:rPr lang="en-US" dirty="0"/>
              <a:t>Discounts &amp; Suppliers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49" y="535337"/>
            <a:ext cx="4066861" cy="5787325"/>
          </a:xfrm>
          <a:ln w="12700"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7D7F0-16EB-4B5A-88EB-6DF5841B33C2}"/>
              </a:ext>
            </a:extLst>
          </p:cNvPr>
          <p:cNvSpPr/>
          <p:nvPr/>
        </p:nvSpPr>
        <p:spPr>
          <a:xfrm>
            <a:off x="533400" y="6534150"/>
            <a:ext cx="2152358" cy="2781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2332A-6918-49C8-BD72-F2BA72BAA806}"/>
              </a:ext>
            </a:extLst>
          </p:cNvPr>
          <p:cNvSpPr txBox="1"/>
          <p:nvPr/>
        </p:nvSpPr>
        <p:spPr>
          <a:xfrm>
            <a:off x="533400" y="1330955"/>
            <a:ext cx="556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Discounts</a:t>
            </a:r>
          </a:p>
          <a:p>
            <a:r>
              <a:rPr lang="en-US" dirty="0"/>
              <a:t>Implementing discounts, at every level but 10%, on orders had a statistically significant impact on increasing order quantities.</a:t>
            </a:r>
          </a:p>
          <a:p>
            <a:endParaRPr lang="en-US" dirty="0"/>
          </a:p>
          <a:p>
            <a:r>
              <a:rPr lang="en-US" dirty="0"/>
              <a:t>Important to note: Although the 10% discount was proven to be statistically insignificant, more tests should be done to rule out that it does not increase order quantities</a:t>
            </a:r>
          </a:p>
          <a:p>
            <a:endParaRPr lang="en-US" dirty="0"/>
          </a:p>
          <a:p>
            <a:r>
              <a:rPr lang="en-US" b="1" dirty="0"/>
              <a:t>Suppliers</a:t>
            </a:r>
          </a:p>
          <a:p>
            <a:r>
              <a:rPr lang="en-US" dirty="0"/>
              <a:t>The 11 supplier regions have no statistically significant impact on product pricing. </a:t>
            </a:r>
          </a:p>
          <a:p>
            <a:endParaRPr lang="en-US" dirty="0"/>
          </a:p>
          <a:p>
            <a:r>
              <a:rPr lang="en-US" dirty="0"/>
              <a:t>Product pricing is uniform across every region.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2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B0C3-DFCC-4348-86E6-3D949AC3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6853455" cy="1002979"/>
          </a:xfrm>
        </p:spPr>
        <p:txBody>
          <a:bodyPr/>
          <a:lstStyle/>
          <a:p>
            <a:r>
              <a:rPr lang="en-US" dirty="0"/>
              <a:t>Freight Costs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3" y="1764092"/>
            <a:ext cx="8240262" cy="3533122"/>
          </a:xfrm>
          <a:ln w="12700"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1B5B2F-3A82-4CAA-9795-DEEC3E993E01}"/>
              </a:ext>
            </a:extLst>
          </p:cNvPr>
          <p:cNvSpPr/>
          <p:nvPr/>
        </p:nvSpPr>
        <p:spPr>
          <a:xfrm>
            <a:off x="533400" y="6534150"/>
            <a:ext cx="2152358" cy="27819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9F1DD-35C6-4031-9E8B-743524B6F44E}"/>
              </a:ext>
            </a:extLst>
          </p:cNvPr>
          <p:cNvSpPr txBox="1"/>
          <p:nvPr/>
        </p:nvSpPr>
        <p:spPr>
          <a:xfrm>
            <a:off x="9176084" y="1764092"/>
            <a:ext cx="2791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busiest time period of the year is January-April, while the slowest time period is May-July.</a:t>
            </a:r>
          </a:p>
          <a:p>
            <a:endParaRPr lang="en-US" dirty="0"/>
          </a:p>
          <a:p>
            <a:r>
              <a:rPr lang="en-US" dirty="0"/>
              <a:t>Cost fluctuates on a monthly basis. </a:t>
            </a:r>
          </a:p>
          <a:p>
            <a:endParaRPr lang="en-US" dirty="0"/>
          </a:p>
          <a:p>
            <a:r>
              <a:rPr lang="en-US" dirty="0"/>
              <a:t>However, our statistical tests showed that the changes in average freight prices each monthly are likely due to chance.</a:t>
            </a:r>
          </a:p>
        </p:txBody>
      </p:sp>
    </p:spTree>
    <p:extLst>
      <p:ext uri="{BB962C8B-B14F-4D97-AF65-F5344CB8AC3E}">
        <p14:creationId xmlns:p14="http://schemas.microsoft.com/office/powerpoint/2010/main" val="381326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3392-A0CF-4E9B-9776-377532AE7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>
                <a:solidFill>
                  <a:schemeClr val="bg1"/>
                </a:solidFill>
                <a:latin typeface="vinceHand 2_15" panose="02000400000000000000" pitchFamily="2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506312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3DDA0B0-AA1E-0B4F-B628-19E4AD5EA5DE}"/>
              </a:ext>
            </a:extLst>
          </p:cNvPr>
          <p:cNvSpPr txBox="1">
            <a:spLocks/>
          </p:cNvSpPr>
          <p:nvPr/>
        </p:nvSpPr>
        <p:spPr>
          <a:xfrm>
            <a:off x="0" y="45651"/>
            <a:ext cx="12192000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000" b="0" kern="1200" spc="0" baseline="0">
                <a:solidFill>
                  <a:srgbClr val="D2492A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algn="ctr"/>
            <a:r>
              <a:rPr lang="en-US" sz="3600" b="1" dirty="0">
                <a:solidFill>
                  <a:schemeClr val="tx2"/>
                </a:solidFill>
                <a:latin typeface="vinceHand 2_15" panose="020B0604020202020204" charset="0"/>
              </a:rPr>
              <a:t>Recommendations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114CA7-A405-4737-9617-CFA3D81C47B1}"/>
              </a:ext>
            </a:extLst>
          </p:cNvPr>
          <p:cNvGrpSpPr/>
          <p:nvPr/>
        </p:nvGrpSpPr>
        <p:grpSpPr>
          <a:xfrm>
            <a:off x="1498139" y="1723649"/>
            <a:ext cx="1006940" cy="988404"/>
            <a:chOff x="2706887" y="1890469"/>
            <a:chExt cx="1006940" cy="9884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10ADA3-DE0F-4CD0-9C7D-67D3E3E4D90C}"/>
                </a:ext>
              </a:extLst>
            </p:cNvPr>
            <p:cNvSpPr/>
            <p:nvPr/>
          </p:nvSpPr>
          <p:spPr>
            <a:xfrm>
              <a:off x="2754325" y="1904921"/>
              <a:ext cx="959502" cy="959502"/>
            </a:xfrm>
            <a:prstGeom prst="ellipse">
              <a:avLst/>
            </a:prstGeom>
            <a:solidFill>
              <a:srgbClr val="85D0CD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B5FDD8-1DB3-4B85-91AB-92061F82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6887" y="1890469"/>
              <a:ext cx="993526" cy="98840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016BB4-B464-437F-8919-F39EED91CA53}"/>
              </a:ext>
            </a:extLst>
          </p:cNvPr>
          <p:cNvGrpSpPr/>
          <p:nvPr/>
        </p:nvGrpSpPr>
        <p:grpSpPr>
          <a:xfrm>
            <a:off x="1506832" y="3173957"/>
            <a:ext cx="998247" cy="970913"/>
            <a:chOff x="2724391" y="1892230"/>
            <a:chExt cx="998247" cy="97091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E23BC9-17C4-4990-B1F3-31051F62C762}"/>
                </a:ext>
              </a:extLst>
            </p:cNvPr>
            <p:cNvSpPr/>
            <p:nvPr/>
          </p:nvSpPr>
          <p:spPr>
            <a:xfrm>
              <a:off x="2763136" y="1892230"/>
              <a:ext cx="959502" cy="959502"/>
            </a:xfrm>
            <a:prstGeom prst="ellipse">
              <a:avLst/>
            </a:prstGeom>
            <a:solidFill>
              <a:srgbClr val="EC3A5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02D892-14A4-466A-ADBC-5B189157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4391" y="1892230"/>
              <a:ext cx="975944" cy="97091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7990C-BD36-44F1-A730-7EFA71DD6F84}"/>
              </a:ext>
            </a:extLst>
          </p:cNvPr>
          <p:cNvSpPr/>
          <p:nvPr/>
        </p:nvSpPr>
        <p:spPr>
          <a:xfrm>
            <a:off x="3047998" y="1723649"/>
            <a:ext cx="81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Discounts </a:t>
            </a:r>
            <a:r>
              <a:rPr lang="en-US" sz="2800" dirty="0">
                <a:solidFill>
                  <a:schemeClr val="tx2"/>
                </a:solidFill>
                <a:latin typeface="vinceHand 2_15" panose="020B0604020202020204" charset="0"/>
              </a:rPr>
              <a:t>– Continue to promote discounts in order to increase customer order quantities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100EDB-E0C2-4075-87A6-7D4DC4B3A335}"/>
              </a:ext>
            </a:extLst>
          </p:cNvPr>
          <p:cNvSpPr/>
          <p:nvPr/>
        </p:nvSpPr>
        <p:spPr>
          <a:xfrm>
            <a:off x="3047998" y="3173957"/>
            <a:ext cx="81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Freight Costs </a:t>
            </a:r>
            <a:r>
              <a:rPr lang="en-US" sz="2800" dirty="0">
                <a:solidFill>
                  <a:schemeClr val="tx2"/>
                </a:solidFill>
                <a:latin typeface="vinceHand 2_15" panose="020B0604020202020204" charset="0"/>
              </a:rPr>
              <a:t>– Focus on logistical ease/customer expectations when planning shipments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06107-5407-4E8B-A5F2-144CA30D1212}"/>
              </a:ext>
            </a:extLst>
          </p:cNvPr>
          <p:cNvSpPr/>
          <p:nvPr/>
        </p:nvSpPr>
        <p:spPr>
          <a:xfrm>
            <a:off x="533400" y="6534150"/>
            <a:ext cx="2133600" cy="1905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A02938-A6FF-4FE8-8F54-4BBF379CE58E}"/>
              </a:ext>
            </a:extLst>
          </p:cNvPr>
          <p:cNvGrpSpPr/>
          <p:nvPr/>
        </p:nvGrpSpPr>
        <p:grpSpPr>
          <a:xfrm>
            <a:off x="1449310" y="4744602"/>
            <a:ext cx="1055769" cy="1005843"/>
            <a:chOff x="7931725" y="1903381"/>
            <a:chExt cx="997139" cy="97085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2FABFD-34AF-4E44-B370-D7EA518BA974}"/>
                </a:ext>
              </a:extLst>
            </p:cNvPr>
            <p:cNvSpPr/>
            <p:nvPr/>
          </p:nvSpPr>
          <p:spPr>
            <a:xfrm>
              <a:off x="7931725" y="1903381"/>
              <a:ext cx="959502" cy="959502"/>
            </a:xfrm>
            <a:prstGeom prst="ellipse">
              <a:avLst/>
            </a:prstGeom>
            <a:solidFill>
              <a:srgbClr val="FDC82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3F9C35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AFB91-0E37-4A4F-8A3A-1807FA0E9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42863" y="1907478"/>
              <a:ext cx="986001" cy="966762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7990C-BD36-44F1-A730-7EFA71DD6F84}"/>
              </a:ext>
            </a:extLst>
          </p:cNvPr>
          <p:cNvSpPr/>
          <p:nvPr/>
        </p:nvSpPr>
        <p:spPr>
          <a:xfrm>
            <a:off x="3047998" y="4744602"/>
            <a:ext cx="8149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vinceHand 2_15" panose="020B0604020202020204" charset="0"/>
              </a:rPr>
              <a:t>Suppliers </a:t>
            </a:r>
            <a:r>
              <a:rPr lang="en-US" sz="2800" dirty="0">
                <a:solidFill>
                  <a:schemeClr val="tx2"/>
                </a:solidFill>
                <a:latin typeface="vinceHand 2_15" panose="020B0604020202020204" charset="0"/>
              </a:rPr>
              <a:t>– Focus on operations and delivery efficiency when choosing suppliers</a:t>
            </a:r>
          </a:p>
        </p:txBody>
      </p:sp>
    </p:spTree>
    <p:extLst>
      <p:ext uri="{BB962C8B-B14F-4D97-AF65-F5344CB8AC3E}">
        <p14:creationId xmlns:p14="http://schemas.microsoft.com/office/powerpoint/2010/main" val="1793113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5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802858_EH_PPTtemplate_v02">
  <a:themeElements>
    <a:clrScheme name="Custom 81">
      <a:dk1>
        <a:srgbClr val="000000"/>
      </a:dk1>
      <a:lt1>
        <a:srgbClr val="FFFFFF"/>
      </a:lt1>
      <a:dk2>
        <a:srgbClr val="4D5357"/>
      </a:dk2>
      <a:lt2>
        <a:srgbClr val="818A8F"/>
      </a:lt2>
      <a:accent1>
        <a:srgbClr val="5E9CAE"/>
      </a:accent1>
      <a:accent2>
        <a:srgbClr val="D2492A"/>
      </a:accent2>
      <a:accent3>
        <a:srgbClr val="A7C539"/>
      </a:accent3>
      <a:accent4>
        <a:srgbClr val="00B299"/>
      </a:accent4>
      <a:accent5>
        <a:srgbClr val="FDC82F"/>
      </a:accent5>
      <a:accent6>
        <a:srgbClr val="A40084"/>
      </a:accent6>
      <a:hlink>
        <a:srgbClr val="D2492A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4_802858_EH_PPTtemplate_v02">
  <a:themeElements>
    <a:clrScheme name="Custom 81">
      <a:dk1>
        <a:srgbClr val="000000"/>
      </a:dk1>
      <a:lt1>
        <a:srgbClr val="FFFFFF"/>
      </a:lt1>
      <a:dk2>
        <a:srgbClr val="4D5357"/>
      </a:dk2>
      <a:lt2>
        <a:srgbClr val="818A8F"/>
      </a:lt2>
      <a:accent1>
        <a:srgbClr val="5E9CAE"/>
      </a:accent1>
      <a:accent2>
        <a:srgbClr val="D2492A"/>
      </a:accent2>
      <a:accent3>
        <a:srgbClr val="A7C539"/>
      </a:accent3>
      <a:accent4>
        <a:srgbClr val="00B299"/>
      </a:accent4>
      <a:accent5>
        <a:srgbClr val="FDC82F"/>
      </a:accent5>
      <a:accent6>
        <a:srgbClr val="A40084"/>
      </a:accent6>
      <a:hlink>
        <a:srgbClr val="D2492A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CF323585832542AE62BA5756156CDE" ma:contentTypeVersion="14" ma:contentTypeDescription="Create a new document." ma:contentTypeScope="" ma:versionID="6018be7e6fc358cdf9ddd950c7aa5fb1">
  <xsd:schema xmlns:xsd="http://www.w3.org/2001/XMLSchema" xmlns:xs="http://www.w3.org/2001/XMLSchema" xmlns:p="http://schemas.microsoft.com/office/2006/metadata/properties" xmlns:ns2="5183cf2f-65fa-471f-b289-068b3e4a8c87" xmlns:ns3="d93d1873-a9ad-483c-8ea9-5423679f7e97" xmlns:ns4="5e94999b-7bd1-4408-834f-baf42fa9d27d" targetNamespace="http://schemas.microsoft.com/office/2006/metadata/properties" ma:root="true" ma:fieldsID="6616a634533a299cf5c485efe9fd3fcc" ns2:_="" ns3:_="" ns4:_="">
    <xsd:import namespace="5183cf2f-65fa-471f-b289-068b3e4a8c87"/>
    <xsd:import namespace="d93d1873-a9ad-483c-8ea9-5423679f7e97"/>
    <xsd:import namespace="5e94999b-7bd1-4408-834f-baf42fa9d27d"/>
    <xsd:element name="properties">
      <xsd:complexType>
        <xsd:sequence>
          <xsd:element name="documentManagement">
            <xsd:complexType>
              <xsd:all>
                <xsd:element ref="ns2:Document_x0020_Type"/>
                <xsd:element ref="ns2:Sub-Document_x0020_Type" minOccurs="0"/>
                <xsd:element ref="ns2:Document_x0020_Status"/>
                <xsd:element ref="ns2:Capability_x0020_Area" minOccurs="0"/>
                <xsd:element ref="ns2:Client" minOccurs="0"/>
                <xsd:element ref="ns3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83cf2f-65fa-471f-b289-068b3e4a8c87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2" ma:displayName="Document Type" ma:description="Identify the type of document you are uploading" ma:format="Dropdown" ma:internalName="Document_x0020_Type">
      <xsd:simpleType>
        <xsd:restriction base="dms:Choice">
          <xsd:enumeration value="Business Development"/>
          <xsd:enumeration value="Client Deliverable"/>
          <xsd:enumeration value="Contractual"/>
          <xsd:enumeration value="EHC Internal"/>
          <xsd:enumeration value="Graphic/Image"/>
          <xsd:enumeration value="Notes/Research"/>
          <xsd:enumeration value="Template"/>
          <xsd:enumeration value="Other"/>
        </xsd:restriction>
      </xsd:simpleType>
    </xsd:element>
    <xsd:element name="Sub-Document_x0020_Type" ma:index="3" nillable="true" ma:displayName="Document Sub-Type" ma:format="Dropdown" ma:internalName="Sub_x002d_Document_x0020_Type">
      <xsd:simpleType>
        <xsd:union memberTypes="dms:Text">
          <xsd:simpleType>
            <xsd:restriction base="dms:Choice">
              <xsd:enumeration value="Business Development - Account Management"/>
              <xsd:enumeration value="Business Development - Capture or Pre-RFP"/>
              <xsd:enumeration value="Business Development - Case Study/PP"/>
              <xsd:enumeration value="Business Development - Final Proposal"/>
              <xsd:enumeration value="Business Development - Pricing"/>
              <xsd:enumeration value="Business Development - Proposal Inputs"/>
              <xsd:enumeration value="Business Development - RFI"/>
              <xsd:enumeration value="Business Development - RFP"/>
              <xsd:enumeration value="Business Development - Sources Sought"/>
              <xsd:enumeration value="Business Development - Sources Sought Response"/>
              <xsd:enumeration value="Business Development - Template"/>
              <xsd:enumeration value="Business Development - WBS"/>
              <xsd:enumeration value="Business Development - Other"/>
              <xsd:enumeration value="Client Deliverable - Change Management Plan"/>
              <xsd:enumeration value="Client Deliverable - Communications Plan"/>
              <xsd:enumeration value="Client Deliverable - Competency Model"/>
              <xsd:enumeration value="Client Deliverable - Current State Analysis"/>
              <xsd:enumeration value="Client Deliverable - Implementation Plan"/>
              <xsd:enumeration value="Client Deliverable - Process Model"/>
              <xsd:enumeration value="Client Deliverable - Recomendations"/>
              <xsd:enumeration value="Client Deliverable - Stakeholder Analysis"/>
              <xsd:enumeration value="Client Deliverable - Status Report"/>
              <xsd:enumeration value="Client Deliverable - Strategic Plan"/>
              <xsd:enumeration value="Client Deliverable - Tool"/>
              <xsd:enumeration value="Client Deliverable - Training Plan"/>
              <xsd:enumeration value="Client Deliverable - Other"/>
              <xsd:enumeration value="Contractual - Contract"/>
              <xsd:enumeration value="Contractual - Invoice"/>
              <xsd:enumeration value="Contractual - NDA"/>
              <xsd:enumeration value="Contractual - Statement of Work"/>
              <xsd:enumeration value="Contractual - Teaming Agreement"/>
              <xsd:enumeration value="Contractual - Other"/>
              <xsd:enumeration value="EHC Internal - Form"/>
              <xsd:enumeration value="EHC Internal - Internal Information"/>
              <xsd:enumeration value="EHC Internal - Marketing Material"/>
              <xsd:enumeration value="EHC Internal - Presentation"/>
              <xsd:enumeration value="EHC Internal - Training"/>
              <xsd:enumeration value="EHC Internal - Tool"/>
              <xsd:enumeration value="EHC Internal - Other"/>
              <xsd:enumeration value="Notes/Research - All"/>
              <xsd:enumeration value="Graphic/Image - Branding or Logos"/>
              <xsd:enumeration value="Graphic/Image - Client-specific"/>
              <xsd:enumeration value="Graphic/Image - EHC-related"/>
              <xsd:enumeration value="Graphic/Image - Other"/>
              <xsd:enumeration value="Template - Client Deliverable"/>
              <xsd:enumeration value="Template - Other"/>
              <xsd:enumeration value="Template - General EHC"/>
              <xsd:enumeration value="Template - Project Management"/>
            </xsd:restriction>
          </xsd:simpleType>
        </xsd:union>
      </xsd:simpleType>
    </xsd:element>
    <xsd:element name="Document_x0020_Status" ma:index="4" ma:displayName="Document Status" ma:format="RadioButtons" ma:internalName="Document_x0020_Status">
      <xsd:simpleType>
        <xsd:restriction base="dms:Choice">
          <xsd:enumeration value="Draft"/>
          <xsd:enumeration value="Ongoing"/>
          <xsd:enumeration value="Final"/>
          <xsd:enumeration value="Final - Do not use without permission"/>
        </xsd:restriction>
      </xsd:simpleType>
    </xsd:element>
    <xsd:element name="Capability_x0020_Area" ma:index="5" nillable="true" ma:displayName="Capability Area" ma:format="RadioButtons" ma:internalName="Capability_x0020_Area">
      <xsd:simpleType>
        <xsd:restriction base="dms:Choice">
          <xsd:enumeration value="Strategy"/>
          <xsd:enumeration value="Organizational Transformation"/>
          <xsd:enumeration value="Process Improvement"/>
          <xsd:enumeration value="Change Management"/>
          <xsd:enumeration value="Program Management"/>
        </xsd:restriction>
      </xsd:simpleType>
    </xsd:element>
    <xsd:element name="Client" ma:index="6" nillable="true" ma:displayName="Client" ma:format="Dropdown" ma:internalName="Client">
      <xsd:simpleType>
        <xsd:union memberTypes="dms:Text">
          <xsd:simpleType>
            <xsd:restriction base="dms:Choice">
              <xsd:enumeration value="Amtrak/MARTA"/>
              <xsd:enumeration value="BEP"/>
              <xsd:enumeration value="CBP"/>
              <xsd:enumeration value="Census"/>
              <xsd:enumeration value="Commerce"/>
              <xsd:enumeration value="DoD"/>
              <xsd:enumeration value="DoL"/>
              <xsd:enumeration value="FEMA"/>
              <xsd:enumeration value="FreddieMac"/>
              <xsd:enumeration value="GSA"/>
              <xsd:enumeration value="HHS/FDA"/>
              <xsd:enumeration value="ICE"/>
              <xsd:enumeration value="NPPD ISCD"/>
              <xsd:enumeration value="PBS"/>
              <xsd:enumeration value="TSA"/>
              <xsd:enumeration value="USCG"/>
              <xsd:enumeration value="USDA"/>
              <xsd:enumeration value="USHMM"/>
              <xsd:enumeration value="USSS"/>
              <xsd:enumeration value="Information Technology"/>
            </xsd:restriction>
          </xsd:simpleType>
        </xsd:union>
      </xsd:simpleType>
    </xsd:element>
    <xsd:element name="LastSharedByUser" ma:index="1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3d1873-a9ad-483c-8ea9-5423679f7e9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4999b-7bd1-4408-834f-baf42fa9d2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2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Status xmlns="5183cf2f-65fa-471f-b289-068b3e4a8c87">Final</Document_x0020_Status>
    <Document_x0020_Type xmlns="5183cf2f-65fa-471f-b289-068b3e4a8c87">Template</Document_x0020_Type>
    <Sub-Document_x0020_Type xmlns="5183cf2f-65fa-471f-b289-068b3e4a8c87" xsi:nil="true"/>
    <Client xmlns="5183cf2f-65fa-471f-b289-068b3e4a8c87" xsi:nil="true"/>
    <Capability_x0020_Area xmlns="5183cf2f-65fa-471f-b289-068b3e4a8c87" xsi:nil="true"/>
  </documentManagement>
</p:properties>
</file>

<file path=customXml/itemProps1.xml><?xml version="1.0" encoding="utf-8"?>
<ds:datastoreItem xmlns:ds="http://schemas.openxmlformats.org/officeDocument/2006/customXml" ds:itemID="{A05AEE60-863C-4842-9EAF-F3EE9B9EF4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83cf2f-65fa-471f-b289-068b3e4a8c87"/>
    <ds:schemaRef ds:uri="d93d1873-a9ad-483c-8ea9-5423679f7e97"/>
    <ds:schemaRef ds:uri="5e94999b-7bd1-4408-834f-baf42fa9d2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FDEC48-9356-45A7-B85A-433018E86F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283F7A-15E4-486D-B27D-D4F7C1620ECA}">
  <ds:schemaRefs>
    <ds:schemaRef ds:uri="http://schemas.openxmlformats.org/package/2006/metadata/core-properties"/>
    <ds:schemaRef ds:uri="http://purl.org/dc/terms/"/>
    <ds:schemaRef ds:uri="5e94999b-7bd1-4408-834f-baf42fa9d27d"/>
    <ds:schemaRef ds:uri="http://schemas.microsoft.com/office/infopath/2007/PartnerControls"/>
    <ds:schemaRef ds:uri="http://schemas.microsoft.com/office/2006/documentManagement/types"/>
    <ds:schemaRef ds:uri="d93d1873-a9ad-483c-8ea9-5423679f7e97"/>
    <ds:schemaRef ds:uri="http://purl.org/dc/elements/1.1/"/>
    <ds:schemaRef ds:uri="http://schemas.microsoft.com/office/2006/metadata/properties"/>
    <ds:schemaRef ds:uri="5183cf2f-65fa-471f-b289-068b3e4a8c8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OfficeLight_4x3</Template>
  <TotalTime>57314</TotalTime>
  <Words>324</Words>
  <Application>Microsoft Office PowerPoint</Application>
  <PresentationFormat>Widescreen</PresentationFormat>
  <Paragraphs>47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vinceHand 2_15</vt:lpstr>
      <vt:lpstr>2_802858_EH_PPTtemplate_v02</vt:lpstr>
      <vt:lpstr>4_802858_EH_PPTtemplate_v02</vt:lpstr>
      <vt:lpstr>1_Custom Design</vt:lpstr>
      <vt:lpstr>Custom Design</vt:lpstr>
      <vt:lpstr>think-cell Slide</vt:lpstr>
      <vt:lpstr>PowerPoint Presentation</vt:lpstr>
      <vt:lpstr>PowerPoint Presentation</vt:lpstr>
      <vt:lpstr>Questions</vt:lpstr>
      <vt:lpstr>PowerPoint Presentation</vt:lpstr>
      <vt:lpstr>Findings</vt:lpstr>
      <vt:lpstr>Discounts &amp; Suppliers</vt:lpstr>
      <vt:lpstr>Freight Costs</vt:lpstr>
      <vt:lpstr>Recommendations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Jack Kelley</dc:creator>
  <cp:keywords/>
  <dc:description/>
  <cp:lastModifiedBy>Stiles, Derek</cp:lastModifiedBy>
  <cp:revision>757</cp:revision>
  <cp:lastPrinted>2019-01-16T18:05:55Z</cp:lastPrinted>
  <dcterms:created xsi:type="dcterms:W3CDTF">2016-04-21T00:30:21Z</dcterms:created>
  <dcterms:modified xsi:type="dcterms:W3CDTF">2019-05-30T21:57:08Z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0x0101009CCF323585832542AE62BA5756156CDE</vt:lpwstr>
  </property>
</Properties>
</file>